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4" r:id="rId4"/>
    <p:sldId id="261" r:id="rId5"/>
    <p:sldId id="271" r:id="rId6"/>
    <p:sldId id="262" r:id="rId7"/>
    <p:sldId id="263" r:id="rId8"/>
    <p:sldId id="299" r:id="rId9"/>
    <p:sldId id="267" r:id="rId10"/>
    <p:sldId id="300" r:id="rId11"/>
    <p:sldId id="268" r:id="rId12"/>
    <p:sldId id="269" r:id="rId13"/>
    <p:sldId id="272" r:id="rId14"/>
    <p:sldId id="301" r:id="rId15"/>
    <p:sldId id="270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82" r:id="rId24"/>
    <p:sldId id="288" r:id="rId25"/>
    <p:sldId id="289" r:id="rId26"/>
    <p:sldId id="285" r:id="rId27"/>
    <p:sldId id="290" r:id="rId28"/>
    <p:sldId id="292" r:id="rId29"/>
    <p:sldId id="293" r:id="rId30"/>
    <p:sldId id="294" r:id="rId31"/>
    <p:sldId id="296" r:id="rId32"/>
    <p:sldId id="286" r:id="rId33"/>
    <p:sldId id="291" r:id="rId34"/>
    <p:sldId id="297" r:id="rId35"/>
    <p:sldId id="298" r:id="rId36"/>
    <p:sldId id="30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3333"/>
    <a:srgbClr val="CA3E3E"/>
    <a:srgbClr val="CD4747"/>
    <a:srgbClr val="B26666"/>
    <a:srgbClr val="A95555"/>
    <a:srgbClr val="C8DA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30CCF6-67C6-401D-BFCD-8C62F4015E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3F8467-8334-4F7E-B728-5280E727CAE9}">
      <dgm:prSet phldrT="[Text]" custT="1"/>
      <dgm:spPr/>
      <dgm:t>
        <a:bodyPr/>
        <a:lstStyle/>
        <a:p>
          <a:r>
            <a:rPr lang="en-US" sz="2800" b="1" dirty="0" smtClean="0"/>
            <a:t>More than 5 million public school students </a:t>
          </a:r>
          <a:r>
            <a:rPr lang="en-US" sz="2800" b="1" dirty="0" smtClean="0"/>
            <a:t>(~10%) </a:t>
          </a:r>
          <a:r>
            <a:rPr lang="en-US" sz="2800" b="1" dirty="0" smtClean="0"/>
            <a:t>are currently designated as ELLs</a:t>
          </a:r>
          <a:endParaRPr lang="en-US" sz="2800" b="1" dirty="0">
            <a:solidFill>
              <a:schemeClr val="accent4">
                <a:lumMod val="50000"/>
              </a:schemeClr>
            </a:solidFill>
          </a:endParaRPr>
        </a:p>
      </dgm:t>
    </dgm:pt>
    <dgm:pt modelId="{2F437077-A22B-444F-BB32-8D978E3D50BF}" type="parTrans" cxnId="{6A79DF15-5522-43D2-947A-75F4B10E41A1}">
      <dgm:prSet/>
      <dgm:spPr/>
      <dgm:t>
        <a:bodyPr/>
        <a:lstStyle/>
        <a:p>
          <a:endParaRPr lang="en-US" sz="2000" b="1">
            <a:solidFill>
              <a:schemeClr val="accent4">
                <a:lumMod val="50000"/>
              </a:schemeClr>
            </a:solidFill>
          </a:endParaRPr>
        </a:p>
      </dgm:t>
    </dgm:pt>
    <dgm:pt modelId="{6F7421D8-4B91-4942-BF34-61C37E9DBF22}" type="sibTrans" cxnId="{6A79DF15-5522-43D2-947A-75F4B10E41A1}">
      <dgm:prSet/>
      <dgm:spPr/>
      <dgm:t>
        <a:bodyPr/>
        <a:lstStyle/>
        <a:p>
          <a:endParaRPr lang="en-US" sz="2000" b="1">
            <a:solidFill>
              <a:schemeClr val="accent4">
                <a:lumMod val="50000"/>
              </a:schemeClr>
            </a:solidFill>
          </a:endParaRPr>
        </a:p>
      </dgm:t>
    </dgm:pt>
    <dgm:pt modelId="{C1D06D70-25A9-4A0F-A90D-2C606E72D767}">
      <dgm:prSet phldrT="[Text]" custT="1"/>
      <dgm:spPr/>
      <dgm:t>
        <a:bodyPr/>
        <a:lstStyle/>
        <a:p>
          <a:r>
            <a:rPr lang="en-US" sz="2800" b="1" dirty="0" smtClean="0"/>
            <a:t>Low overall achievement. </a:t>
          </a:r>
          <a:r>
            <a:rPr lang="en-US" sz="2800" b="1" dirty="0" smtClean="0">
              <a:solidFill>
                <a:schemeClr val="accent4">
                  <a:lumMod val="50000"/>
                </a:schemeClr>
              </a:solidFill>
            </a:rPr>
            <a:t>e.g. 22% in lowest percentile compared with 3% in highest in 2011 math</a:t>
          </a:r>
          <a:endParaRPr lang="en-US" sz="2800" b="1" dirty="0">
            <a:solidFill>
              <a:schemeClr val="accent4">
                <a:lumMod val="50000"/>
              </a:schemeClr>
            </a:solidFill>
          </a:endParaRPr>
        </a:p>
      </dgm:t>
    </dgm:pt>
    <dgm:pt modelId="{23D901B4-E775-4488-98F5-843B79CF2275}" type="parTrans" cxnId="{5E9B59F9-29E6-465E-9164-CEEFF4CC7F3E}">
      <dgm:prSet/>
      <dgm:spPr/>
      <dgm:t>
        <a:bodyPr/>
        <a:lstStyle/>
        <a:p>
          <a:endParaRPr lang="en-US" sz="2000" b="1"/>
        </a:p>
      </dgm:t>
    </dgm:pt>
    <dgm:pt modelId="{8F0C9292-CF09-4B90-9E8A-357F83F6C93C}" type="sibTrans" cxnId="{5E9B59F9-29E6-465E-9164-CEEFF4CC7F3E}">
      <dgm:prSet/>
      <dgm:spPr/>
      <dgm:t>
        <a:bodyPr/>
        <a:lstStyle/>
        <a:p>
          <a:endParaRPr lang="en-US" sz="2000" b="1"/>
        </a:p>
      </dgm:t>
    </dgm:pt>
    <dgm:pt modelId="{440850EE-4A0D-447E-8445-EB4E3353FBEE}">
      <dgm:prSet phldrT="[Text]" custT="1"/>
      <dgm:spPr/>
      <dgm:t>
        <a:bodyPr/>
        <a:lstStyle/>
        <a:p>
          <a:r>
            <a:rPr lang="en-US" sz="2800" b="1" dirty="0" smtClean="0"/>
            <a:t>Typically take 3-5 years to attain oral English proficiency</a:t>
          </a:r>
          <a:endParaRPr lang="en-US" sz="2800" b="1" dirty="0">
            <a:solidFill>
              <a:schemeClr val="accent4">
                <a:lumMod val="50000"/>
              </a:schemeClr>
            </a:solidFill>
          </a:endParaRPr>
        </a:p>
      </dgm:t>
    </dgm:pt>
    <dgm:pt modelId="{BFCE8537-DE6B-4C7A-801E-F7B99E550510}" type="parTrans" cxnId="{EEBEB41C-1AC1-48CC-954F-1AC14D1B8B69}">
      <dgm:prSet/>
      <dgm:spPr/>
      <dgm:t>
        <a:bodyPr/>
        <a:lstStyle/>
        <a:p>
          <a:endParaRPr lang="en-US" sz="2000" b="1"/>
        </a:p>
      </dgm:t>
    </dgm:pt>
    <dgm:pt modelId="{F518C46A-C460-4344-ACAF-9749D99071B3}" type="sibTrans" cxnId="{EEBEB41C-1AC1-48CC-954F-1AC14D1B8B69}">
      <dgm:prSet/>
      <dgm:spPr/>
      <dgm:t>
        <a:bodyPr/>
        <a:lstStyle/>
        <a:p>
          <a:endParaRPr lang="en-US" sz="2000" b="1"/>
        </a:p>
      </dgm:t>
    </dgm:pt>
    <dgm:pt modelId="{FA38EF75-62E5-47AE-A93A-850F4EC22E89}" type="pres">
      <dgm:prSet presAssocID="{1C30CCF6-67C6-401D-BFCD-8C62F4015EB3}" presName="linear" presStyleCnt="0">
        <dgm:presLayoutVars>
          <dgm:animLvl val="lvl"/>
          <dgm:resizeHandles val="exact"/>
        </dgm:presLayoutVars>
      </dgm:prSet>
      <dgm:spPr/>
    </dgm:pt>
    <dgm:pt modelId="{B74FE45A-9247-4B3C-B305-21885E252A19}" type="pres">
      <dgm:prSet presAssocID="{A23F8467-8334-4F7E-B728-5280E727CAE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4391B-EF5C-49B6-BFB5-C1B406817A2E}" type="pres">
      <dgm:prSet presAssocID="{6F7421D8-4B91-4942-BF34-61C37E9DBF22}" presName="spacer" presStyleCnt="0"/>
      <dgm:spPr/>
    </dgm:pt>
    <dgm:pt modelId="{0CA03EDA-B758-4E0F-8EF2-E17B6D232E6B}" type="pres">
      <dgm:prSet presAssocID="{440850EE-4A0D-447E-8445-EB4E3353FBE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27786D-6E6C-444D-80F0-81B993A176E5}" type="pres">
      <dgm:prSet presAssocID="{F518C46A-C460-4344-ACAF-9749D99071B3}" presName="spacer" presStyleCnt="0"/>
      <dgm:spPr/>
    </dgm:pt>
    <dgm:pt modelId="{45EABF9A-03E0-4332-A979-B752F6B2C039}" type="pres">
      <dgm:prSet presAssocID="{C1D06D70-25A9-4A0F-A90D-2C606E72D76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79DF15-5522-43D2-947A-75F4B10E41A1}" srcId="{1C30CCF6-67C6-401D-BFCD-8C62F4015EB3}" destId="{A23F8467-8334-4F7E-B728-5280E727CAE9}" srcOrd="0" destOrd="0" parTransId="{2F437077-A22B-444F-BB32-8D978E3D50BF}" sibTransId="{6F7421D8-4B91-4942-BF34-61C37E9DBF22}"/>
    <dgm:cxn modelId="{5C90D0DA-F746-4401-9E92-7AC6D8268195}" type="presOf" srcId="{C1D06D70-25A9-4A0F-A90D-2C606E72D767}" destId="{45EABF9A-03E0-4332-A979-B752F6B2C039}" srcOrd="0" destOrd="0" presId="urn:microsoft.com/office/officeart/2005/8/layout/vList2"/>
    <dgm:cxn modelId="{32309582-12A0-4C45-9DC8-2CDE63EB662C}" type="presOf" srcId="{1C30CCF6-67C6-401D-BFCD-8C62F4015EB3}" destId="{FA38EF75-62E5-47AE-A93A-850F4EC22E89}" srcOrd="0" destOrd="0" presId="urn:microsoft.com/office/officeart/2005/8/layout/vList2"/>
    <dgm:cxn modelId="{5E9B59F9-29E6-465E-9164-CEEFF4CC7F3E}" srcId="{1C30CCF6-67C6-401D-BFCD-8C62F4015EB3}" destId="{C1D06D70-25A9-4A0F-A90D-2C606E72D767}" srcOrd="2" destOrd="0" parTransId="{23D901B4-E775-4488-98F5-843B79CF2275}" sibTransId="{8F0C9292-CF09-4B90-9E8A-357F83F6C93C}"/>
    <dgm:cxn modelId="{6CF26572-08F8-4ECD-896F-7E014DF88A2B}" type="presOf" srcId="{A23F8467-8334-4F7E-B728-5280E727CAE9}" destId="{B74FE45A-9247-4B3C-B305-21885E252A19}" srcOrd="0" destOrd="0" presId="urn:microsoft.com/office/officeart/2005/8/layout/vList2"/>
    <dgm:cxn modelId="{EEBEB41C-1AC1-48CC-954F-1AC14D1B8B69}" srcId="{1C30CCF6-67C6-401D-BFCD-8C62F4015EB3}" destId="{440850EE-4A0D-447E-8445-EB4E3353FBEE}" srcOrd="1" destOrd="0" parTransId="{BFCE8537-DE6B-4C7A-801E-F7B99E550510}" sibTransId="{F518C46A-C460-4344-ACAF-9749D99071B3}"/>
    <dgm:cxn modelId="{A947A82A-E747-49CD-AE0B-EFF06B917691}" type="presOf" srcId="{440850EE-4A0D-447E-8445-EB4E3353FBEE}" destId="{0CA03EDA-B758-4E0F-8EF2-E17B6D232E6B}" srcOrd="0" destOrd="0" presId="urn:microsoft.com/office/officeart/2005/8/layout/vList2"/>
    <dgm:cxn modelId="{827107E7-55DD-49F8-97E6-360FC856C0E5}" type="presParOf" srcId="{FA38EF75-62E5-47AE-A93A-850F4EC22E89}" destId="{B74FE45A-9247-4B3C-B305-21885E252A19}" srcOrd="0" destOrd="0" presId="urn:microsoft.com/office/officeart/2005/8/layout/vList2"/>
    <dgm:cxn modelId="{A6DE967F-F409-4E7F-921D-3D75F818F65A}" type="presParOf" srcId="{FA38EF75-62E5-47AE-A93A-850F4EC22E89}" destId="{7194391B-EF5C-49B6-BFB5-C1B406817A2E}" srcOrd="1" destOrd="0" presId="urn:microsoft.com/office/officeart/2005/8/layout/vList2"/>
    <dgm:cxn modelId="{0C73CEBB-76E5-4BF6-846A-618C6B102AD6}" type="presParOf" srcId="{FA38EF75-62E5-47AE-A93A-850F4EC22E89}" destId="{0CA03EDA-B758-4E0F-8EF2-E17B6D232E6B}" srcOrd="2" destOrd="0" presId="urn:microsoft.com/office/officeart/2005/8/layout/vList2"/>
    <dgm:cxn modelId="{5F4A4FC8-9377-44ED-BD6F-78926130CD5E}" type="presParOf" srcId="{FA38EF75-62E5-47AE-A93A-850F4EC22E89}" destId="{D727786D-6E6C-444D-80F0-81B993A176E5}" srcOrd="3" destOrd="0" presId="urn:microsoft.com/office/officeart/2005/8/layout/vList2"/>
    <dgm:cxn modelId="{0179E3B2-611A-45DB-A303-95EA9654EC53}" type="presParOf" srcId="{FA38EF75-62E5-47AE-A93A-850F4EC22E89}" destId="{45EABF9A-03E0-4332-A979-B752F6B2C03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30CCF6-67C6-401D-BFCD-8C62F4015EB3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23F8467-8334-4F7E-B728-5280E727CAE9}">
      <dgm:prSet phldrT="[Text]" custT="1"/>
      <dgm:spPr/>
      <dgm:t>
        <a:bodyPr/>
        <a:lstStyle/>
        <a:p>
          <a:pPr algn="ctr"/>
          <a:r>
            <a:rPr lang="en-US" sz="3200" dirty="0" smtClean="0"/>
            <a:t>ability to speak Spanish fluently, </a:t>
          </a:r>
        </a:p>
        <a:p>
          <a:pPr algn="ctr"/>
          <a:r>
            <a:rPr lang="en-US" sz="3200" dirty="0" smtClean="0"/>
            <a:t>either native or learned</a:t>
          </a:r>
          <a:endParaRPr lang="en-US" sz="3200" dirty="0"/>
        </a:p>
      </dgm:t>
    </dgm:pt>
    <dgm:pt modelId="{6F7421D8-4B91-4942-BF34-61C37E9DBF22}" type="sibTrans" cxnId="{6A79DF15-5522-43D2-947A-75F4B10E41A1}">
      <dgm:prSet/>
      <dgm:spPr/>
      <dgm:t>
        <a:bodyPr/>
        <a:lstStyle/>
        <a:p>
          <a:pPr algn="ctr"/>
          <a:endParaRPr lang="en-US" sz="4400">
            <a:solidFill>
              <a:schemeClr val="accent4">
                <a:lumMod val="50000"/>
              </a:schemeClr>
            </a:solidFill>
          </a:endParaRPr>
        </a:p>
      </dgm:t>
    </dgm:pt>
    <dgm:pt modelId="{2F437077-A22B-444F-BB32-8D978E3D50BF}" type="parTrans" cxnId="{6A79DF15-5522-43D2-947A-75F4B10E41A1}">
      <dgm:prSet/>
      <dgm:spPr/>
      <dgm:t>
        <a:bodyPr/>
        <a:lstStyle/>
        <a:p>
          <a:pPr algn="ctr"/>
          <a:endParaRPr lang="en-US" sz="4400">
            <a:solidFill>
              <a:schemeClr val="accent4">
                <a:lumMod val="50000"/>
              </a:schemeClr>
            </a:solidFill>
          </a:endParaRPr>
        </a:p>
      </dgm:t>
    </dgm:pt>
    <dgm:pt modelId="{FA38EF75-62E5-47AE-A93A-850F4EC22E89}" type="pres">
      <dgm:prSet presAssocID="{1C30CCF6-67C6-401D-BFCD-8C62F4015EB3}" presName="linear" presStyleCnt="0">
        <dgm:presLayoutVars>
          <dgm:animLvl val="lvl"/>
          <dgm:resizeHandles val="exact"/>
        </dgm:presLayoutVars>
      </dgm:prSet>
      <dgm:spPr/>
    </dgm:pt>
    <dgm:pt modelId="{B74FE45A-9247-4B3C-B305-21885E252A19}" type="pres">
      <dgm:prSet presAssocID="{A23F8467-8334-4F7E-B728-5280E727CAE9}" presName="parentText" presStyleLbl="node1" presStyleIdx="0" presStyleCnt="1" custLinFactY="-1828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79DF15-5522-43D2-947A-75F4B10E41A1}" srcId="{1C30CCF6-67C6-401D-BFCD-8C62F4015EB3}" destId="{A23F8467-8334-4F7E-B728-5280E727CAE9}" srcOrd="0" destOrd="0" parTransId="{2F437077-A22B-444F-BB32-8D978E3D50BF}" sibTransId="{6F7421D8-4B91-4942-BF34-61C37E9DBF22}"/>
    <dgm:cxn modelId="{28643B44-7770-4D12-AAD8-AA5494A4DA2E}" type="presOf" srcId="{A23F8467-8334-4F7E-B728-5280E727CAE9}" destId="{B74FE45A-9247-4B3C-B305-21885E252A19}" srcOrd="0" destOrd="0" presId="urn:microsoft.com/office/officeart/2005/8/layout/vList2"/>
    <dgm:cxn modelId="{052029D2-590F-4FF1-95FD-67B4C6956FBD}" type="presOf" srcId="{1C30CCF6-67C6-401D-BFCD-8C62F4015EB3}" destId="{FA38EF75-62E5-47AE-A93A-850F4EC22E89}" srcOrd="0" destOrd="0" presId="urn:microsoft.com/office/officeart/2005/8/layout/vList2"/>
    <dgm:cxn modelId="{0C94BCBA-55E6-4144-B457-8E2DDCCF13E4}" type="presParOf" srcId="{FA38EF75-62E5-47AE-A93A-850F4EC22E89}" destId="{B74FE45A-9247-4B3C-B305-21885E252A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30CCF6-67C6-401D-BFCD-8C62F4015EB3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23F8467-8334-4F7E-B728-5280E727CAE9}">
      <dgm:prSet phldrT="[Text]" custT="1"/>
      <dgm:spPr/>
      <dgm:t>
        <a:bodyPr/>
        <a:lstStyle/>
        <a:p>
          <a:pPr marL="463550" indent="-463550"/>
          <a:r>
            <a:rPr lang="en-US" sz="2800" b="1" dirty="0" smtClean="0"/>
            <a:t>1.  Do teacher characteristics that predict growth for non-ELLs also predict growth for ELLs?</a:t>
          </a:r>
          <a:endParaRPr lang="en-US" sz="2800" b="1" dirty="0"/>
        </a:p>
      </dgm:t>
    </dgm:pt>
    <dgm:pt modelId="{2F437077-A22B-444F-BB32-8D978E3D50BF}" type="parTrans" cxnId="{6A79DF15-5522-43D2-947A-75F4B10E41A1}">
      <dgm:prSet/>
      <dgm:spPr/>
      <dgm:t>
        <a:bodyPr/>
        <a:lstStyle/>
        <a:p>
          <a:endParaRPr lang="en-US" sz="2800" b="1">
            <a:solidFill>
              <a:schemeClr val="accent4">
                <a:lumMod val="50000"/>
              </a:schemeClr>
            </a:solidFill>
          </a:endParaRPr>
        </a:p>
      </dgm:t>
    </dgm:pt>
    <dgm:pt modelId="{6F7421D8-4B91-4942-BF34-61C37E9DBF22}" type="sibTrans" cxnId="{6A79DF15-5522-43D2-947A-75F4B10E41A1}">
      <dgm:prSet/>
      <dgm:spPr/>
      <dgm:t>
        <a:bodyPr/>
        <a:lstStyle/>
        <a:p>
          <a:endParaRPr lang="en-US" sz="2800" b="1">
            <a:solidFill>
              <a:schemeClr val="accent4">
                <a:lumMod val="50000"/>
              </a:schemeClr>
            </a:solidFill>
          </a:endParaRPr>
        </a:p>
      </dgm:t>
    </dgm:pt>
    <dgm:pt modelId="{56F1BFC4-6F85-4FB4-BF3E-E848EDD7D7DA}">
      <dgm:prSet custT="1"/>
      <dgm:spPr/>
      <dgm:t>
        <a:bodyPr/>
        <a:lstStyle/>
        <a:p>
          <a:pPr marL="463550" indent="-463550"/>
          <a:r>
            <a:rPr lang="en-US" sz="2800" b="1" dirty="0" smtClean="0"/>
            <a:t>2.  Do experiences related to teaching ELLs differentially predict effectiveness with ELLs?</a:t>
          </a:r>
          <a:endParaRPr lang="en-US" sz="2800" b="1" dirty="0"/>
        </a:p>
      </dgm:t>
    </dgm:pt>
    <dgm:pt modelId="{FEFF3E9D-B9A0-437E-B95E-1F429D9D3FFD}" type="parTrans" cxnId="{B0358821-4BF5-416F-831C-4D2BF09A5D2B}">
      <dgm:prSet/>
      <dgm:spPr/>
      <dgm:t>
        <a:bodyPr/>
        <a:lstStyle/>
        <a:p>
          <a:endParaRPr lang="en-US" sz="2800" b="1"/>
        </a:p>
      </dgm:t>
    </dgm:pt>
    <dgm:pt modelId="{F297A6EB-0561-4E35-98B1-271AABF2611B}" type="sibTrans" cxnId="{B0358821-4BF5-416F-831C-4D2BF09A5D2B}">
      <dgm:prSet/>
      <dgm:spPr/>
      <dgm:t>
        <a:bodyPr/>
        <a:lstStyle/>
        <a:p>
          <a:endParaRPr lang="en-US" sz="2800" b="1"/>
        </a:p>
      </dgm:t>
    </dgm:pt>
    <dgm:pt modelId="{BC4119B2-5C40-47BB-B9F5-5261B98CF2DF}">
      <dgm:prSet custT="1"/>
      <dgm:spPr/>
      <dgm:t>
        <a:bodyPr/>
        <a:lstStyle/>
        <a:p>
          <a:pPr marL="463550" indent="-463550"/>
          <a:r>
            <a:rPr lang="en-US" sz="2800" b="1" dirty="0" smtClean="0"/>
            <a:t>3.  Do theorized teacher characteristics predict differential effectiveness with ELLs?</a:t>
          </a:r>
          <a:endParaRPr lang="en-US" sz="2800" b="1" dirty="0"/>
        </a:p>
      </dgm:t>
    </dgm:pt>
    <dgm:pt modelId="{B35C6554-2443-4E77-94F7-24BE824DD553}" type="parTrans" cxnId="{E7C97BC5-901F-453E-9CE6-5D4C0116C340}">
      <dgm:prSet/>
      <dgm:spPr/>
      <dgm:t>
        <a:bodyPr/>
        <a:lstStyle/>
        <a:p>
          <a:endParaRPr lang="en-US" sz="2800" b="1"/>
        </a:p>
      </dgm:t>
    </dgm:pt>
    <dgm:pt modelId="{66EE8C8B-E570-418B-AFAE-954551300294}" type="sibTrans" cxnId="{E7C97BC5-901F-453E-9CE6-5D4C0116C340}">
      <dgm:prSet/>
      <dgm:spPr/>
      <dgm:t>
        <a:bodyPr/>
        <a:lstStyle/>
        <a:p>
          <a:endParaRPr lang="en-US" sz="2800" b="1"/>
        </a:p>
      </dgm:t>
    </dgm:pt>
    <dgm:pt modelId="{FA38EF75-62E5-47AE-A93A-850F4EC22E89}" type="pres">
      <dgm:prSet presAssocID="{1C30CCF6-67C6-401D-BFCD-8C62F4015EB3}" presName="linear" presStyleCnt="0">
        <dgm:presLayoutVars>
          <dgm:animLvl val="lvl"/>
          <dgm:resizeHandles val="exact"/>
        </dgm:presLayoutVars>
      </dgm:prSet>
      <dgm:spPr/>
    </dgm:pt>
    <dgm:pt modelId="{B74FE45A-9247-4B3C-B305-21885E252A19}" type="pres">
      <dgm:prSet presAssocID="{A23F8467-8334-4F7E-B728-5280E727CAE9}" presName="parentText" presStyleLbl="node1" presStyleIdx="0" presStyleCnt="3" custLinFactNeighborX="-3168" custLinFactNeighborY="-563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4391B-EF5C-49B6-BFB5-C1B406817A2E}" type="pres">
      <dgm:prSet presAssocID="{6F7421D8-4B91-4942-BF34-61C37E9DBF22}" presName="spacer" presStyleCnt="0"/>
      <dgm:spPr/>
    </dgm:pt>
    <dgm:pt modelId="{1DC5AD17-0E15-44F2-AF9B-71E8F5275B89}" type="pres">
      <dgm:prSet presAssocID="{56F1BFC4-6F85-4FB4-BF3E-E848EDD7D7D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35DEB-ACF8-455A-9E53-0F5A5E853020}" type="pres">
      <dgm:prSet presAssocID="{F297A6EB-0561-4E35-98B1-271AABF2611B}" presName="spacer" presStyleCnt="0"/>
      <dgm:spPr/>
    </dgm:pt>
    <dgm:pt modelId="{355F02EE-101F-4233-BB13-B6F071E552C6}" type="pres">
      <dgm:prSet presAssocID="{BC4119B2-5C40-47BB-B9F5-5261B98CF2D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6D68E0-C7C7-48B0-9B39-FDD36A70EEA1}" type="presOf" srcId="{1C30CCF6-67C6-401D-BFCD-8C62F4015EB3}" destId="{FA38EF75-62E5-47AE-A93A-850F4EC22E89}" srcOrd="0" destOrd="0" presId="urn:microsoft.com/office/officeart/2005/8/layout/vList2"/>
    <dgm:cxn modelId="{E7C97BC5-901F-453E-9CE6-5D4C0116C340}" srcId="{1C30CCF6-67C6-401D-BFCD-8C62F4015EB3}" destId="{BC4119B2-5C40-47BB-B9F5-5261B98CF2DF}" srcOrd="2" destOrd="0" parTransId="{B35C6554-2443-4E77-94F7-24BE824DD553}" sibTransId="{66EE8C8B-E570-418B-AFAE-954551300294}"/>
    <dgm:cxn modelId="{7C5D6EBF-DE24-45B9-AAD1-94D04832A793}" type="presOf" srcId="{BC4119B2-5C40-47BB-B9F5-5261B98CF2DF}" destId="{355F02EE-101F-4233-BB13-B6F071E552C6}" srcOrd="0" destOrd="0" presId="urn:microsoft.com/office/officeart/2005/8/layout/vList2"/>
    <dgm:cxn modelId="{DDDB6E76-3F7F-4522-89C9-0FF41FD0C3ED}" type="presOf" srcId="{A23F8467-8334-4F7E-B728-5280E727CAE9}" destId="{B74FE45A-9247-4B3C-B305-21885E252A19}" srcOrd="0" destOrd="0" presId="urn:microsoft.com/office/officeart/2005/8/layout/vList2"/>
    <dgm:cxn modelId="{6A79DF15-5522-43D2-947A-75F4B10E41A1}" srcId="{1C30CCF6-67C6-401D-BFCD-8C62F4015EB3}" destId="{A23F8467-8334-4F7E-B728-5280E727CAE9}" srcOrd="0" destOrd="0" parTransId="{2F437077-A22B-444F-BB32-8D978E3D50BF}" sibTransId="{6F7421D8-4B91-4942-BF34-61C37E9DBF22}"/>
    <dgm:cxn modelId="{B0358821-4BF5-416F-831C-4D2BF09A5D2B}" srcId="{1C30CCF6-67C6-401D-BFCD-8C62F4015EB3}" destId="{56F1BFC4-6F85-4FB4-BF3E-E848EDD7D7DA}" srcOrd="1" destOrd="0" parTransId="{FEFF3E9D-B9A0-437E-B95E-1F429D9D3FFD}" sibTransId="{F297A6EB-0561-4E35-98B1-271AABF2611B}"/>
    <dgm:cxn modelId="{3B589B5A-F747-423B-B4E9-92710F9FB4A3}" type="presOf" srcId="{56F1BFC4-6F85-4FB4-BF3E-E848EDD7D7DA}" destId="{1DC5AD17-0E15-44F2-AF9B-71E8F5275B89}" srcOrd="0" destOrd="0" presId="urn:microsoft.com/office/officeart/2005/8/layout/vList2"/>
    <dgm:cxn modelId="{EEF93291-FB4B-49A7-8828-5BF49EF82953}" type="presParOf" srcId="{FA38EF75-62E5-47AE-A93A-850F4EC22E89}" destId="{B74FE45A-9247-4B3C-B305-21885E252A19}" srcOrd="0" destOrd="0" presId="urn:microsoft.com/office/officeart/2005/8/layout/vList2"/>
    <dgm:cxn modelId="{B01D4395-C449-4A35-B5B1-76F94A4058C2}" type="presParOf" srcId="{FA38EF75-62E5-47AE-A93A-850F4EC22E89}" destId="{7194391B-EF5C-49B6-BFB5-C1B406817A2E}" srcOrd="1" destOrd="0" presId="urn:microsoft.com/office/officeart/2005/8/layout/vList2"/>
    <dgm:cxn modelId="{17BFC044-53C2-4783-A152-C1459407BF2B}" type="presParOf" srcId="{FA38EF75-62E5-47AE-A93A-850F4EC22E89}" destId="{1DC5AD17-0E15-44F2-AF9B-71E8F5275B89}" srcOrd="2" destOrd="0" presId="urn:microsoft.com/office/officeart/2005/8/layout/vList2"/>
    <dgm:cxn modelId="{DAE995DF-7A6E-483E-B225-3C1B68A8F792}" type="presParOf" srcId="{FA38EF75-62E5-47AE-A93A-850F4EC22E89}" destId="{7A835DEB-ACF8-455A-9E53-0F5A5E853020}" srcOrd="3" destOrd="0" presId="urn:microsoft.com/office/officeart/2005/8/layout/vList2"/>
    <dgm:cxn modelId="{D70EAD19-B1F2-4CDA-B11E-6EF054820766}" type="presParOf" srcId="{FA38EF75-62E5-47AE-A93A-850F4EC22E89}" destId="{355F02EE-101F-4233-BB13-B6F071E552C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30CCF6-67C6-401D-BFCD-8C62F4015EB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3F8467-8334-4F7E-B728-5280E727CAE9}">
      <dgm:prSet phldrT="[Text]" custT="1"/>
      <dgm:spPr/>
      <dgm:t>
        <a:bodyPr/>
        <a:lstStyle/>
        <a:p>
          <a:pPr marL="0" indent="0"/>
          <a:r>
            <a:rPr lang="en-US" sz="3200" b="1" dirty="0" smtClean="0"/>
            <a:t>New York City (NYC) public school system</a:t>
          </a:r>
        </a:p>
        <a:p>
          <a:pPr marL="0" indent="0"/>
          <a:r>
            <a:rPr lang="en-US" sz="3200" b="1" dirty="0" smtClean="0"/>
            <a:t>2000-2001 through 2007-2008</a:t>
          </a:r>
          <a:endParaRPr lang="en-US" sz="3200" b="1" dirty="0"/>
        </a:p>
      </dgm:t>
    </dgm:pt>
    <dgm:pt modelId="{2F437077-A22B-444F-BB32-8D978E3D50BF}" type="parTrans" cxnId="{6A79DF15-5522-43D2-947A-75F4B10E41A1}">
      <dgm:prSet/>
      <dgm:spPr/>
      <dgm:t>
        <a:bodyPr/>
        <a:lstStyle/>
        <a:p>
          <a:endParaRPr lang="en-US" sz="2800" b="1">
            <a:solidFill>
              <a:schemeClr val="accent4">
                <a:lumMod val="50000"/>
              </a:schemeClr>
            </a:solidFill>
          </a:endParaRPr>
        </a:p>
      </dgm:t>
    </dgm:pt>
    <dgm:pt modelId="{6F7421D8-4B91-4942-BF34-61C37E9DBF22}" type="sibTrans" cxnId="{6A79DF15-5522-43D2-947A-75F4B10E41A1}">
      <dgm:prSet/>
      <dgm:spPr/>
      <dgm:t>
        <a:bodyPr/>
        <a:lstStyle/>
        <a:p>
          <a:endParaRPr lang="en-US" sz="2800" b="1">
            <a:solidFill>
              <a:schemeClr val="accent4">
                <a:lumMod val="50000"/>
              </a:schemeClr>
            </a:solidFill>
          </a:endParaRPr>
        </a:p>
      </dgm:t>
    </dgm:pt>
    <dgm:pt modelId="{56F1BFC4-6F85-4FB4-BF3E-E848EDD7D7DA}">
      <dgm:prSet custT="1"/>
      <dgm:spPr/>
      <dgm:t>
        <a:bodyPr/>
        <a:lstStyle/>
        <a:p>
          <a:pPr marL="463550" indent="-463550"/>
          <a:r>
            <a:rPr lang="en-US" sz="2800" b="1" dirty="0" smtClean="0"/>
            <a:t>Administrative data:  </a:t>
          </a:r>
          <a:r>
            <a:rPr lang="en-US" sz="2800" b="1" dirty="0" smtClean="0">
              <a:solidFill>
                <a:schemeClr val="accent4">
                  <a:lumMod val="75000"/>
                </a:schemeClr>
              </a:solidFill>
            </a:rPr>
            <a:t>student exams and student characteristics; teacher background characteristics and certification information; school characteristics</a:t>
          </a:r>
          <a:endParaRPr lang="en-US" sz="2800" b="1" dirty="0">
            <a:solidFill>
              <a:schemeClr val="tx1"/>
            </a:solidFill>
          </a:endParaRPr>
        </a:p>
      </dgm:t>
    </dgm:pt>
    <dgm:pt modelId="{FEFF3E9D-B9A0-437E-B95E-1F429D9D3FFD}" type="parTrans" cxnId="{B0358821-4BF5-416F-831C-4D2BF09A5D2B}">
      <dgm:prSet/>
      <dgm:spPr/>
      <dgm:t>
        <a:bodyPr/>
        <a:lstStyle/>
        <a:p>
          <a:endParaRPr lang="en-US" sz="2800" b="1"/>
        </a:p>
      </dgm:t>
    </dgm:pt>
    <dgm:pt modelId="{F297A6EB-0561-4E35-98B1-271AABF2611B}" type="sibTrans" cxnId="{B0358821-4BF5-416F-831C-4D2BF09A5D2B}">
      <dgm:prSet/>
      <dgm:spPr/>
      <dgm:t>
        <a:bodyPr/>
        <a:lstStyle/>
        <a:p>
          <a:endParaRPr lang="en-US" sz="2800" b="1"/>
        </a:p>
      </dgm:t>
    </dgm:pt>
    <dgm:pt modelId="{898CC8D9-A650-4D7D-ABF0-863D05089A34}">
      <dgm:prSet custT="1"/>
      <dgm:spPr/>
      <dgm:t>
        <a:bodyPr/>
        <a:lstStyle/>
        <a:p>
          <a:pPr marL="463550" indent="-463550"/>
          <a:r>
            <a:rPr lang="en-US" sz="2800" b="1" dirty="0" smtClean="0">
              <a:solidFill>
                <a:schemeClr val="tx1"/>
              </a:solidFill>
            </a:rPr>
            <a:t>Survey of first year teachers in 2005:  </a:t>
          </a:r>
          <a:r>
            <a:rPr lang="en-US" sz="2800" b="1" dirty="0" smtClean="0">
              <a:solidFill>
                <a:schemeClr val="accent4">
                  <a:lumMod val="75000"/>
                </a:schemeClr>
              </a:solidFill>
            </a:rPr>
            <a:t>pre-service and in-service experiences, additional background characteristics</a:t>
          </a:r>
          <a:endParaRPr lang="en-US" sz="2800" b="1" dirty="0">
            <a:solidFill>
              <a:schemeClr val="accent4">
                <a:lumMod val="75000"/>
              </a:schemeClr>
            </a:solidFill>
          </a:endParaRPr>
        </a:p>
      </dgm:t>
    </dgm:pt>
    <dgm:pt modelId="{0B288497-3234-48BF-8FC9-285AF57F7A52}" type="parTrans" cxnId="{9C4AE009-57EC-429B-8009-7E718E7A5BE8}">
      <dgm:prSet/>
      <dgm:spPr/>
      <dgm:t>
        <a:bodyPr/>
        <a:lstStyle/>
        <a:p>
          <a:endParaRPr lang="en-US"/>
        </a:p>
      </dgm:t>
    </dgm:pt>
    <dgm:pt modelId="{837F1DC1-D6E9-42CA-B0FF-EDE1C19EDDF6}" type="sibTrans" cxnId="{9C4AE009-57EC-429B-8009-7E718E7A5BE8}">
      <dgm:prSet/>
      <dgm:spPr/>
      <dgm:t>
        <a:bodyPr/>
        <a:lstStyle/>
        <a:p>
          <a:endParaRPr lang="en-US"/>
        </a:p>
      </dgm:t>
    </dgm:pt>
    <dgm:pt modelId="{2B5B5BD1-824C-4AEE-8DEF-8AA0C00AB527}" type="pres">
      <dgm:prSet presAssocID="{1C30CCF6-67C6-401D-BFCD-8C62F4015EB3}" presName="Name0" presStyleCnt="0">
        <dgm:presLayoutVars>
          <dgm:dir/>
          <dgm:animLvl val="lvl"/>
          <dgm:resizeHandles val="exact"/>
        </dgm:presLayoutVars>
      </dgm:prSet>
      <dgm:spPr/>
    </dgm:pt>
    <dgm:pt modelId="{633D5178-5578-431C-847A-48782AE29F8B}" type="pres">
      <dgm:prSet presAssocID="{A23F8467-8334-4F7E-B728-5280E727CAE9}" presName="composite" presStyleCnt="0"/>
      <dgm:spPr/>
    </dgm:pt>
    <dgm:pt modelId="{A5325B78-B224-4A9A-96D5-A938230C4732}" type="pres">
      <dgm:prSet presAssocID="{A23F8467-8334-4F7E-B728-5280E727CAE9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71DD11-2B67-4970-8B57-305E3590C293}" type="pres">
      <dgm:prSet presAssocID="{A23F8467-8334-4F7E-B728-5280E727CAE9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9C4963-4742-4FDE-9AC4-FC82A748B0B6}" type="presOf" srcId="{898CC8D9-A650-4D7D-ABF0-863D05089A34}" destId="{6C71DD11-2B67-4970-8B57-305E3590C293}" srcOrd="0" destOrd="1" presId="urn:microsoft.com/office/officeart/2005/8/layout/hList1"/>
    <dgm:cxn modelId="{6A79DF15-5522-43D2-947A-75F4B10E41A1}" srcId="{1C30CCF6-67C6-401D-BFCD-8C62F4015EB3}" destId="{A23F8467-8334-4F7E-B728-5280E727CAE9}" srcOrd="0" destOrd="0" parTransId="{2F437077-A22B-444F-BB32-8D978E3D50BF}" sibTransId="{6F7421D8-4B91-4942-BF34-61C37E9DBF22}"/>
    <dgm:cxn modelId="{C73A1CDE-1772-42A5-85CA-85BBFD632C03}" type="presOf" srcId="{1C30CCF6-67C6-401D-BFCD-8C62F4015EB3}" destId="{2B5B5BD1-824C-4AEE-8DEF-8AA0C00AB527}" srcOrd="0" destOrd="0" presId="urn:microsoft.com/office/officeart/2005/8/layout/hList1"/>
    <dgm:cxn modelId="{E765AA56-A727-4E33-B289-11187BBF671C}" type="presOf" srcId="{A23F8467-8334-4F7E-B728-5280E727CAE9}" destId="{A5325B78-B224-4A9A-96D5-A938230C4732}" srcOrd="0" destOrd="0" presId="urn:microsoft.com/office/officeart/2005/8/layout/hList1"/>
    <dgm:cxn modelId="{B0358821-4BF5-416F-831C-4D2BF09A5D2B}" srcId="{A23F8467-8334-4F7E-B728-5280E727CAE9}" destId="{56F1BFC4-6F85-4FB4-BF3E-E848EDD7D7DA}" srcOrd="0" destOrd="0" parTransId="{FEFF3E9D-B9A0-437E-B95E-1F429D9D3FFD}" sibTransId="{F297A6EB-0561-4E35-98B1-271AABF2611B}"/>
    <dgm:cxn modelId="{538DAF17-C8A4-4722-96F2-9FFE4AC87CAA}" type="presOf" srcId="{56F1BFC4-6F85-4FB4-BF3E-E848EDD7D7DA}" destId="{6C71DD11-2B67-4970-8B57-305E3590C293}" srcOrd="0" destOrd="0" presId="urn:microsoft.com/office/officeart/2005/8/layout/hList1"/>
    <dgm:cxn modelId="{9C4AE009-57EC-429B-8009-7E718E7A5BE8}" srcId="{A23F8467-8334-4F7E-B728-5280E727CAE9}" destId="{898CC8D9-A650-4D7D-ABF0-863D05089A34}" srcOrd="1" destOrd="0" parTransId="{0B288497-3234-48BF-8FC9-285AF57F7A52}" sibTransId="{837F1DC1-D6E9-42CA-B0FF-EDE1C19EDDF6}"/>
    <dgm:cxn modelId="{01D598DE-FF7E-4BCD-8D93-DE0B9F327BA8}" type="presParOf" srcId="{2B5B5BD1-824C-4AEE-8DEF-8AA0C00AB527}" destId="{633D5178-5578-431C-847A-48782AE29F8B}" srcOrd="0" destOrd="0" presId="urn:microsoft.com/office/officeart/2005/8/layout/hList1"/>
    <dgm:cxn modelId="{41497723-0435-45BD-A086-BB0C031F9F91}" type="presParOf" srcId="{633D5178-5578-431C-847A-48782AE29F8B}" destId="{A5325B78-B224-4A9A-96D5-A938230C4732}" srcOrd="0" destOrd="0" presId="urn:microsoft.com/office/officeart/2005/8/layout/hList1"/>
    <dgm:cxn modelId="{EFE1CCF6-57E0-4199-BF2E-288915FE0105}" type="presParOf" srcId="{633D5178-5578-431C-847A-48782AE29F8B}" destId="{6C71DD11-2B67-4970-8B57-305E3590C2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118DEBF-2D36-4353-94ED-72DBCB4F48F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0B019D-7DD2-408B-B67D-399CCA7273FC}">
      <dgm:prSet phldrT="[Text]" custT="1"/>
      <dgm:spPr/>
      <dgm:t>
        <a:bodyPr/>
        <a:lstStyle/>
        <a:p>
          <a:r>
            <a:rPr lang="en-US" sz="3200" b="1" dirty="0" smtClean="0"/>
            <a:t>Option 1</a:t>
          </a:r>
        </a:p>
        <a:p>
          <a:r>
            <a:rPr lang="en-US" sz="2800" b="1" dirty="0" smtClean="0"/>
            <a:t>Compare the learning of ELLs to non-ELLs with one type of teacher vs. another</a:t>
          </a:r>
        </a:p>
        <a:p>
          <a:endParaRPr lang="en-US" sz="2800" b="1" dirty="0"/>
        </a:p>
      </dgm:t>
    </dgm:pt>
    <dgm:pt modelId="{A51AA71D-736A-46CA-ACF3-C0491D929185}" type="parTrans" cxnId="{E737DCF2-9E68-421E-9775-B461FC1DA51B}">
      <dgm:prSet/>
      <dgm:spPr/>
      <dgm:t>
        <a:bodyPr/>
        <a:lstStyle/>
        <a:p>
          <a:endParaRPr lang="en-US"/>
        </a:p>
      </dgm:t>
    </dgm:pt>
    <dgm:pt modelId="{8F668A14-CDE7-4171-B7E3-B40C184996D0}" type="sibTrans" cxnId="{E737DCF2-9E68-421E-9775-B461FC1DA51B}">
      <dgm:prSet/>
      <dgm:spPr/>
      <dgm:t>
        <a:bodyPr/>
        <a:lstStyle/>
        <a:p>
          <a:endParaRPr lang="en-US"/>
        </a:p>
      </dgm:t>
    </dgm:pt>
    <dgm:pt modelId="{7CF0DE8B-12A1-44B8-9932-790156FA9D5D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accent4">
                  <a:lumMod val="50000"/>
                </a:schemeClr>
              </a:solidFill>
            </a:rPr>
            <a:t>Sorting of teachers and students into school may bias estimates (type 1 teachers sort to better schools)</a:t>
          </a:r>
          <a:endParaRPr lang="en-US" sz="2800" dirty="0">
            <a:solidFill>
              <a:schemeClr val="accent4">
                <a:lumMod val="50000"/>
              </a:schemeClr>
            </a:solidFill>
          </a:endParaRPr>
        </a:p>
      </dgm:t>
    </dgm:pt>
    <dgm:pt modelId="{B7EBDF8F-9C2A-417E-B341-CAA700CEE3AD}" type="parTrans" cxnId="{94BDDA79-ADE0-44F9-B93E-02DE3572A334}">
      <dgm:prSet/>
      <dgm:spPr/>
      <dgm:t>
        <a:bodyPr/>
        <a:lstStyle/>
        <a:p>
          <a:endParaRPr lang="en-US"/>
        </a:p>
      </dgm:t>
    </dgm:pt>
    <dgm:pt modelId="{AB3056B8-C2D1-4256-9332-125AFE8E7064}" type="sibTrans" cxnId="{94BDDA79-ADE0-44F9-B93E-02DE3572A334}">
      <dgm:prSet/>
      <dgm:spPr/>
      <dgm:t>
        <a:bodyPr/>
        <a:lstStyle/>
        <a:p>
          <a:endParaRPr lang="en-US"/>
        </a:p>
      </dgm:t>
    </dgm:pt>
    <dgm:pt modelId="{5591A518-A9F6-40C1-B402-C2E513BE9C4A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accent4">
                  <a:lumMod val="50000"/>
                </a:schemeClr>
              </a:solidFill>
            </a:rPr>
            <a:t>Sorting of teachers to students within schools may bias estimates </a:t>
          </a:r>
          <a:r>
            <a:rPr lang="en-US" sz="2800" dirty="0" smtClean="0">
              <a:solidFill>
                <a:schemeClr val="accent4">
                  <a:lumMod val="50000"/>
                </a:schemeClr>
              </a:solidFill>
            </a:rPr>
            <a:t>(easier students sort to type 1 teachers)</a:t>
          </a:r>
          <a:endParaRPr lang="en-US" sz="2800" dirty="0">
            <a:solidFill>
              <a:schemeClr val="accent4">
                <a:lumMod val="50000"/>
              </a:schemeClr>
            </a:solidFill>
          </a:endParaRPr>
        </a:p>
      </dgm:t>
    </dgm:pt>
    <dgm:pt modelId="{29B6C77F-B8AD-432E-8583-E60D2411AF01}" type="parTrans" cxnId="{7C4454EF-A0C1-4F32-9143-73B84061B3D1}">
      <dgm:prSet/>
      <dgm:spPr/>
      <dgm:t>
        <a:bodyPr/>
        <a:lstStyle/>
        <a:p>
          <a:endParaRPr lang="en-US"/>
        </a:p>
      </dgm:t>
    </dgm:pt>
    <dgm:pt modelId="{C74DA62C-1FF9-4C80-B94C-7DB8ED1AD30A}" type="sibTrans" cxnId="{7C4454EF-A0C1-4F32-9143-73B84061B3D1}">
      <dgm:prSet/>
      <dgm:spPr/>
      <dgm:t>
        <a:bodyPr/>
        <a:lstStyle/>
        <a:p>
          <a:endParaRPr lang="en-US"/>
        </a:p>
      </dgm:t>
    </dgm:pt>
    <dgm:pt modelId="{9788F928-6A64-43DD-A44C-2037AF4B50FF}" type="pres">
      <dgm:prSet presAssocID="{D118DEBF-2D36-4353-94ED-72DBCB4F48F3}" presName="Name0" presStyleCnt="0">
        <dgm:presLayoutVars>
          <dgm:dir/>
          <dgm:animLvl val="lvl"/>
          <dgm:resizeHandles val="exact"/>
        </dgm:presLayoutVars>
      </dgm:prSet>
      <dgm:spPr/>
    </dgm:pt>
    <dgm:pt modelId="{27CE8BDE-2460-4246-BB94-C9A7EA6528CC}" type="pres">
      <dgm:prSet presAssocID="{DA0B019D-7DD2-408B-B67D-399CCA7273FC}" presName="composite" presStyleCnt="0"/>
      <dgm:spPr/>
    </dgm:pt>
    <dgm:pt modelId="{8FBC1294-B543-471B-B251-8E271B56C6C0}" type="pres">
      <dgm:prSet presAssocID="{DA0B019D-7DD2-408B-B67D-399CCA7273F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02BAB-DDFB-4DC5-97D0-5DAA0DE6CE5A}" type="pres">
      <dgm:prSet presAssocID="{DA0B019D-7DD2-408B-B67D-399CCA7273FC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37DCF2-9E68-421E-9775-B461FC1DA51B}" srcId="{D118DEBF-2D36-4353-94ED-72DBCB4F48F3}" destId="{DA0B019D-7DD2-408B-B67D-399CCA7273FC}" srcOrd="0" destOrd="0" parTransId="{A51AA71D-736A-46CA-ACF3-C0491D929185}" sibTransId="{8F668A14-CDE7-4171-B7E3-B40C184996D0}"/>
    <dgm:cxn modelId="{CD4D162B-1722-4DF5-9BE9-948E216720DC}" type="presOf" srcId="{7CF0DE8B-12A1-44B8-9932-790156FA9D5D}" destId="{B6C02BAB-DDFB-4DC5-97D0-5DAA0DE6CE5A}" srcOrd="0" destOrd="0" presId="urn:microsoft.com/office/officeart/2005/8/layout/hList1"/>
    <dgm:cxn modelId="{4E26AD5D-00F3-483E-9A3B-6926C2081D36}" type="presOf" srcId="{DA0B019D-7DD2-408B-B67D-399CCA7273FC}" destId="{8FBC1294-B543-471B-B251-8E271B56C6C0}" srcOrd="0" destOrd="0" presId="urn:microsoft.com/office/officeart/2005/8/layout/hList1"/>
    <dgm:cxn modelId="{4FEDEF2F-74A6-4CD6-AEF6-C98208C88270}" type="presOf" srcId="{D118DEBF-2D36-4353-94ED-72DBCB4F48F3}" destId="{9788F928-6A64-43DD-A44C-2037AF4B50FF}" srcOrd="0" destOrd="0" presId="urn:microsoft.com/office/officeart/2005/8/layout/hList1"/>
    <dgm:cxn modelId="{DA369880-DBE3-47D8-B663-2489758EA34F}" type="presOf" srcId="{5591A518-A9F6-40C1-B402-C2E513BE9C4A}" destId="{B6C02BAB-DDFB-4DC5-97D0-5DAA0DE6CE5A}" srcOrd="0" destOrd="1" presId="urn:microsoft.com/office/officeart/2005/8/layout/hList1"/>
    <dgm:cxn modelId="{94BDDA79-ADE0-44F9-B93E-02DE3572A334}" srcId="{DA0B019D-7DD2-408B-B67D-399CCA7273FC}" destId="{7CF0DE8B-12A1-44B8-9932-790156FA9D5D}" srcOrd="0" destOrd="0" parTransId="{B7EBDF8F-9C2A-417E-B341-CAA700CEE3AD}" sibTransId="{AB3056B8-C2D1-4256-9332-125AFE8E7064}"/>
    <dgm:cxn modelId="{7C4454EF-A0C1-4F32-9143-73B84061B3D1}" srcId="{DA0B019D-7DD2-408B-B67D-399CCA7273FC}" destId="{5591A518-A9F6-40C1-B402-C2E513BE9C4A}" srcOrd="1" destOrd="0" parTransId="{29B6C77F-B8AD-432E-8583-E60D2411AF01}" sibTransId="{C74DA62C-1FF9-4C80-B94C-7DB8ED1AD30A}"/>
    <dgm:cxn modelId="{049C73D0-9F9C-4D08-B693-05818AF5B812}" type="presParOf" srcId="{9788F928-6A64-43DD-A44C-2037AF4B50FF}" destId="{27CE8BDE-2460-4246-BB94-C9A7EA6528CC}" srcOrd="0" destOrd="0" presId="urn:microsoft.com/office/officeart/2005/8/layout/hList1"/>
    <dgm:cxn modelId="{1FE91DCC-80EB-4673-99C7-4140BE71EF95}" type="presParOf" srcId="{27CE8BDE-2460-4246-BB94-C9A7EA6528CC}" destId="{8FBC1294-B543-471B-B251-8E271B56C6C0}" srcOrd="0" destOrd="0" presId="urn:microsoft.com/office/officeart/2005/8/layout/hList1"/>
    <dgm:cxn modelId="{C82022D5-4B59-4CE0-9ECF-89F7F67717DB}" type="presParOf" srcId="{27CE8BDE-2460-4246-BB94-C9A7EA6528CC}" destId="{B6C02BAB-DDFB-4DC5-97D0-5DAA0DE6CE5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118DEBF-2D36-4353-94ED-72DBCB4F48F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0B019D-7DD2-408B-B67D-399CCA7273FC}">
      <dgm:prSet phldrT="[Text]" custT="1"/>
      <dgm:spPr/>
      <dgm:t>
        <a:bodyPr/>
        <a:lstStyle/>
        <a:p>
          <a:r>
            <a:rPr lang="en-US" sz="3200" b="1" dirty="0" smtClean="0"/>
            <a:t>Option 2</a:t>
          </a:r>
        </a:p>
        <a:p>
          <a:r>
            <a:rPr lang="en-US" sz="2800" b="1" dirty="0" smtClean="0"/>
            <a:t>Compare the learning of ELL students with one type of teacher to others within the same school</a:t>
          </a:r>
        </a:p>
      </dgm:t>
    </dgm:pt>
    <dgm:pt modelId="{A51AA71D-736A-46CA-ACF3-C0491D929185}" type="parTrans" cxnId="{E737DCF2-9E68-421E-9775-B461FC1DA51B}">
      <dgm:prSet/>
      <dgm:spPr/>
      <dgm:t>
        <a:bodyPr/>
        <a:lstStyle/>
        <a:p>
          <a:endParaRPr lang="en-US"/>
        </a:p>
      </dgm:t>
    </dgm:pt>
    <dgm:pt modelId="{8F668A14-CDE7-4171-B7E3-B40C184996D0}" type="sibTrans" cxnId="{E737DCF2-9E68-421E-9775-B461FC1DA51B}">
      <dgm:prSet/>
      <dgm:spPr/>
      <dgm:t>
        <a:bodyPr/>
        <a:lstStyle/>
        <a:p>
          <a:endParaRPr lang="en-US"/>
        </a:p>
      </dgm:t>
    </dgm:pt>
    <dgm:pt modelId="{7CF0DE8B-12A1-44B8-9932-790156FA9D5D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accent4">
                  <a:lumMod val="50000"/>
                </a:schemeClr>
              </a:solidFill>
            </a:rPr>
            <a:t>Sorting of teachers and students into school largely accounted for</a:t>
          </a:r>
          <a:endParaRPr lang="en-US" sz="2800" dirty="0">
            <a:solidFill>
              <a:schemeClr val="accent4">
                <a:lumMod val="50000"/>
              </a:schemeClr>
            </a:solidFill>
          </a:endParaRPr>
        </a:p>
      </dgm:t>
    </dgm:pt>
    <dgm:pt modelId="{B7EBDF8F-9C2A-417E-B341-CAA700CEE3AD}" type="parTrans" cxnId="{94BDDA79-ADE0-44F9-B93E-02DE3572A334}">
      <dgm:prSet/>
      <dgm:spPr/>
      <dgm:t>
        <a:bodyPr/>
        <a:lstStyle/>
        <a:p>
          <a:endParaRPr lang="en-US"/>
        </a:p>
      </dgm:t>
    </dgm:pt>
    <dgm:pt modelId="{AB3056B8-C2D1-4256-9332-125AFE8E7064}" type="sibTrans" cxnId="{94BDDA79-ADE0-44F9-B93E-02DE3572A334}">
      <dgm:prSet/>
      <dgm:spPr/>
      <dgm:t>
        <a:bodyPr/>
        <a:lstStyle/>
        <a:p>
          <a:endParaRPr lang="en-US"/>
        </a:p>
      </dgm:t>
    </dgm:pt>
    <dgm:pt modelId="{5591A518-A9F6-40C1-B402-C2E513BE9C4A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accent4">
                  <a:lumMod val="50000"/>
                </a:schemeClr>
              </a:solidFill>
            </a:rPr>
            <a:t>Sorting of teachers to students within schools may bias estimates </a:t>
          </a:r>
          <a:r>
            <a:rPr lang="en-US" sz="2800" dirty="0" smtClean="0">
              <a:solidFill>
                <a:schemeClr val="accent4">
                  <a:lumMod val="50000"/>
                </a:schemeClr>
              </a:solidFill>
            </a:rPr>
            <a:t>(easier students sort to type 1 teachers)</a:t>
          </a:r>
          <a:endParaRPr lang="en-US" sz="2800" dirty="0">
            <a:solidFill>
              <a:schemeClr val="accent4">
                <a:lumMod val="50000"/>
              </a:schemeClr>
            </a:solidFill>
          </a:endParaRPr>
        </a:p>
      </dgm:t>
    </dgm:pt>
    <dgm:pt modelId="{29B6C77F-B8AD-432E-8583-E60D2411AF01}" type="parTrans" cxnId="{7C4454EF-A0C1-4F32-9143-73B84061B3D1}">
      <dgm:prSet/>
      <dgm:spPr/>
      <dgm:t>
        <a:bodyPr/>
        <a:lstStyle/>
        <a:p>
          <a:endParaRPr lang="en-US"/>
        </a:p>
      </dgm:t>
    </dgm:pt>
    <dgm:pt modelId="{C74DA62C-1FF9-4C80-B94C-7DB8ED1AD30A}" type="sibTrans" cxnId="{7C4454EF-A0C1-4F32-9143-73B84061B3D1}">
      <dgm:prSet/>
      <dgm:spPr/>
      <dgm:t>
        <a:bodyPr/>
        <a:lstStyle/>
        <a:p>
          <a:endParaRPr lang="en-US"/>
        </a:p>
      </dgm:t>
    </dgm:pt>
    <dgm:pt modelId="{9788F928-6A64-43DD-A44C-2037AF4B50FF}" type="pres">
      <dgm:prSet presAssocID="{D118DEBF-2D36-4353-94ED-72DBCB4F48F3}" presName="Name0" presStyleCnt="0">
        <dgm:presLayoutVars>
          <dgm:dir/>
          <dgm:animLvl val="lvl"/>
          <dgm:resizeHandles val="exact"/>
        </dgm:presLayoutVars>
      </dgm:prSet>
      <dgm:spPr/>
    </dgm:pt>
    <dgm:pt modelId="{27CE8BDE-2460-4246-BB94-C9A7EA6528CC}" type="pres">
      <dgm:prSet presAssocID="{DA0B019D-7DD2-408B-B67D-399CCA7273FC}" presName="composite" presStyleCnt="0"/>
      <dgm:spPr/>
    </dgm:pt>
    <dgm:pt modelId="{8FBC1294-B543-471B-B251-8E271B56C6C0}" type="pres">
      <dgm:prSet presAssocID="{DA0B019D-7DD2-408B-B67D-399CCA7273F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02BAB-DDFB-4DC5-97D0-5DAA0DE6CE5A}" type="pres">
      <dgm:prSet presAssocID="{DA0B019D-7DD2-408B-B67D-399CCA7273FC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C25CDC-EDED-416F-A4DA-BF97F47121EC}" type="presOf" srcId="{7CF0DE8B-12A1-44B8-9932-790156FA9D5D}" destId="{B6C02BAB-DDFB-4DC5-97D0-5DAA0DE6CE5A}" srcOrd="0" destOrd="0" presId="urn:microsoft.com/office/officeart/2005/8/layout/hList1"/>
    <dgm:cxn modelId="{E737DCF2-9E68-421E-9775-B461FC1DA51B}" srcId="{D118DEBF-2D36-4353-94ED-72DBCB4F48F3}" destId="{DA0B019D-7DD2-408B-B67D-399CCA7273FC}" srcOrd="0" destOrd="0" parTransId="{A51AA71D-736A-46CA-ACF3-C0491D929185}" sibTransId="{8F668A14-CDE7-4171-B7E3-B40C184996D0}"/>
    <dgm:cxn modelId="{E7F4545A-D900-465A-9041-9040A9C43840}" type="presOf" srcId="{DA0B019D-7DD2-408B-B67D-399CCA7273FC}" destId="{8FBC1294-B543-471B-B251-8E271B56C6C0}" srcOrd="0" destOrd="0" presId="urn:microsoft.com/office/officeart/2005/8/layout/hList1"/>
    <dgm:cxn modelId="{94BDDA79-ADE0-44F9-B93E-02DE3572A334}" srcId="{DA0B019D-7DD2-408B-B67D-399CCA7273FC}" destId="{7CF0DE8B-12A1-44B8-9932-790156FA9D5D}" srcOrd="0" destOrd="0" parTransId="{B7EBDF8F-9C2A-417E-B341-CAA700CEE3AD}" sibTransId="{AB3056B8-C2D1-4256-9332-125AFE8E7064}"/>
    <dgm:cxn modelId="{E9801B97-9394-442E-8161-722078D2D1AF}" type="presOf" srcId="{5591A518-A9F6-40C1-B402-C2E513BE9C4A}" destId="{B6C02BAB-DDFB-4DC5-97D0-5DAA0DE6CE5A}" srcOrd="0" destOrd="1" presId="urn:microsoft.com/office/officeart/2005/8/layout/hList1"/>
    <dgm:cxn modelId="{7C4454EF-A0C1-4F32-9143-73B84061B3D1}" srcId="{DA0B019D-7DD2-408B-B67D-399CCA7273FC}" destId="{5591A518-A9F6-40C1-B402-C2E513BE9C4A}" srcOrd="1" destOrd="0" parTransId="{29B6C77F-B8AD-432E-8583-E60D2411AF01}" sibTransId="{C74DA62C-1FF9-4C80-B94C-7DB8ED1AD30A}"/>
    <dgm:cxn modelId="{76E324CD-C04A-4C8F-84FA-88AA1E5B23C0}" type="presOf" srcId="{D118DEBF-2D36-4353-94ED-72DBCB4F48F3}" destId="{9788F928-6A64-43DD-A44C-2037AF4B50FF}" srcOrd="0" destOrd="0" presId="urn:microsoft.com/office/officeart/2005/8/layout/hList1"/>
    <dgm:cxn modelId="{E540D057-D42C-4902-ADBB-5AF43B5E6AB5}" type="presParOf" srcId="{9788F928-6A64-43DD-A44C-2037AF4B50FF}" destId="{27CE8BDE-2460-4246-BB94-C9A7EA6528CC}" srcOrd="0" destOrd="0" presId="urn:microsoft.com/office/officeart/2005/8/layout/hList1"/>
    <dgm:cxn modelId="{246DCCAB-9CBC-442D-BCF8-8211CDFC4D0B}" type="presParOf" srcId="{27CE8BDE-2460-4246-BB94-C9A7EA6528CC}" destId="{8FBC1294-B543-471B-B251-8E271B56C6C0}" srcOrd="0" destOrd="0" presId="urn:microsoft.com/office/officeart/2005/8/layout/hList1"/>
    <dgm:cxn modelId="{0F0DFC70-8ED5-4922-9116-9F84D8E33BB1}" type="presParOf" srcId="{27CE8BDE-2460-4246-BB94-C9A7EA6528CC}" destId="{B6C02BAB-DDFB-4DC5-97D0-5DAA0DE6CE5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118DEBF-2D36-4353-94ED-72DBCB4F48F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0B019D-7DD2-408B-B67D-399CCA7273FC}">
      <dgm:prSet phldrT="[Text]" custT="1"/>
      <dgm:spPr/>
      <dgm:t>
        <a:bodyPr/>
        <a:lstStyle/>
        <a:p>
          <a:r>
            <a:rPr lang="en-US" sz="3200" b="1" dirty="0" smtClean="0"/>
            <a:t>Option 3</a:t>
          </a:r>
        </a:p>
        <a:p>
          <a:r>
            <a:rPr lang="en-US" sz="2800" b="1" dirty="0" smtClean="0"/>
            <a:t>Compare the learning of ELL students to learning of non-ELL students within the same classroom</a:t>
          </a:r>
        </a:p>
      </dgm:t>
    </dgm:pt>
    <dgm:pt modelId="{A51AA71D-736A-46CA-ACF3-C0491D929185}" type="parTrans" cxnId="{E737DCF2-9E68-421E-9775-B461FC1DA51B}">
      <dgm:prSet/>
      <dgm:spPr/>
      <dgm:t>
        <a:bodyPr/>
        <a:lstStyle/>
        <a:p>
          <a:endParaRPr lang="en-US"/>
        </a:p>
      </dgm:t>
    </dgm:pt>
    <dgm:pt modelId="{8F668A14-CDE7-4171-B7E3-B40C184996D0}" type="sibTrans" cxnId="{E737DCF2-9E68-421E-9775-B461FC1DA51B}">
      <dgm:prSet/>
      <dgm:spPr/>
      <dgm:t>
        <a:bodyPr/>
        <a:lstStyle/>
        <a:p>
          <a:endParaRPr lang="en-US"/>
        </a:p>
      </dgm:t>
    </dgm:pt>
    <dgm:pt modelId="{7CF0DE8B-12A1-44B8-9932-790156FA9D5D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accent4">
                  <a:lumMod val="50000"/>
                </a:schemeClr>
              </a:solidFill>
            </a:rPr>
            <a:t>Sorting of teachers and students into school accounted for</a:t>
          </a:r>
          <a:endParaRPr lang="en-US" sz="2800" dirty="0">
            <a:solidFill>
              <a:schemeClr val="accent4">
                <a:lumMod val="50000"/>
              </a:schemeClr>
            </a:solidFill>
          </a:endParaRPr>
        </a:p>
      </dgm:t>
    </dgm:pt>
    <dgm:pt modelId="{B7EBDF8F-9C2A-417E-B341-CAA700CEE3AD}" type="parTrans" cxnId="{94BDDA79-ADE0-44F9-B93E-02DE3572A334}">
      <dgm:prSet/>
      <dgm:spPr/>
      <dgm:t>
        <a:bodyPr/>
        <a:lstStyle/>
        <a:p>
          <a:endParaRPr lang="en-US"/>
        </a:p>
      </dgm:t>
    </dgm:pt>
    <dgm:pt modelId="{AB3056B8-C2D1-4256-9332-125AFE8E7064}" type="sibTrans" cxnId="{94BDDA79-ADE0-44F9-B93E-02DE3572A334}">
      <dgm:prSet/>
      <dgm:spPr/>
      <dgm:t>
        <a:bodyPr/>
        <a:lstStyle/>
        <a:p>
          <a:endParaRPr lang="en-US"/>
        </a:p>
      </dgm:t>
    </dgm:pt>
    <dgm:pt modelId="{5591A518-A9F6-40C1-B402-C2E513BE9C4A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accent4">
                  <a:lumMod val="50000"/>
                </a:schemeClr>
              </a:solidFill>
            </a:rPr>
            <a:t>Sorting of teachers to students within schools taken care</a:t>
          </a:r>
          <a:endParaRPr lang="en-US" sz="2800" dirty="0">
            <a:solidFill>
              <a:schemeClr val="accent4">
                <a:lumMod val="50000"/>
              </a:schemeClr>
            </a:solidFill>
          </a:endParaRPr>
        </a:p>
      </dgm:t>
    </dgm:pt>
    <dgm:pt modelId="{29B6C77F-B8AD-432E-8583-E60D2411AF01}" type="parTrans" cxnId="{7C4454EF-A0C1-4F32-9143-73B84061B3D1}">
      <dgm:prSet/>
      <dgm:spPr/>
      <dgm:t>
        <a:bodyPr/>
        <a:lstStyle/>
        <a:p>
          <a:endParaRPr lang="en-US"/>
        </a:p>
      </dgm:t>
    </dgm:pt>
    <dgm:pt modelId="{C74DA62C-1FF9-4C80-B94C-7DB8ED1AD30A}" type="sibTrans" cxnId="{7C4454EF-A0C1-4F32-9143-73B84061B3D1}">
      <dgm:prSet/>
      <dgm:spPr/>
      <dgm:t>
        <a:bodyPr/>
        <a:lstStyle/>
        <a:p>
          <a:endParaRPr lang="en-US"/>
        </a:p>
      </dgm:t>
    </dgm:pt>
    <dgm:pt modelId="{9788F928-6A64-43DD-A44C-2037AF4B50FF}" type="pres">
      <dgm:prSet presAssocID="{D118DEBF-2D36-4353-94ED-72DBCB4F48F3}" presName="Name0" presStyleCnt="0">
        <dgm:presLayoutVars>
          <dgm:dir/>
          <dgm:animLvl val="lvl"/>
          <dgm:resizeHandles val="exact"/>
        </dgm:presLayoutVars>
      </dgm:prSet>
      <dgm:spPr/>
    </dgm:pt>
    <dgm:pt modelId="{27CE8BDE-2460-4246-BB94-C9A7EA6528CC}" type="pres">
      <dgm:prSet presAssocID="{DA0B019D-7DD2-408B-B67D-399CCA7273FC}" presName="composite" presStyleCnt="0"/>
      <dgm:spPr/>
    </dgm:pt>
    <dgm:pt modelId="{8FBC1294-B543-471B-B251-8E271B56C6C0}" type="pres">
      <dgm:prSet presAssocID="{DA0B019D-7DD2-408B-B67D-399CCA7273F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02BAB-DDFB-4DC5-97D0-5DAA0DE6CE5A}" type="pres">
      <dgm:prSet presAssocID="{DA0B019D-7DD2-408B-B67D-399CCA7273FC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37DCF2-9E68-421E-9775-B461FC1DA51B}" srcId="{D118DEBF-2D36-4353-94ED-72DBCB4F48F3}" destId="{DA0B019D-7DD2-408B-B67D-399CCA7273FC}" srcOrd="0" destOrd="0" parTransId="{A51AA71D-736A-46CA-ACF3-C0491D929185}" sibTransId="{8F668A14-CDE7-4171-B7E3-B40C184996D0}"/>
    <dgm:cxn modelId="{DCD7CE26-E7B3-4500-8EFA-AF3C7CFB1AD3}" type="presOf" srcId="{5591A518-A9F6-40C1-B402-C2E513BE9C4A}" destId="{B6C02BAB-DDFB-4DC5-97D0-5DAA0DE6CE5A}" srcOrd="0" destOrd="1" presId="urn:microsoft.com/office/officeart/2005/8/layout/hList1"/>
    <dgm:cxn modelId="{51C58B83-6A25-4415-8E23-94CFC669352A}" type="presOf" srcId="{7CF0DE8B-12A1-44B8-9932-790156FA9D5D}" destId="{B6C02BAB-DDFB-4DC5-97D0-5DAA0DE6CE5A}" srcOrd="0" destOrd="0" presId="urn:microsoft.com/office/officeart/2005/8/layout/hList1"/>
    <dgm:cxn modelId="{94BDDA79-ADE0-44F9-B93E-02DE3572A334}" srcId="{DA0B019D-7DD2-408B-B67D-399CCA7273FC}" destId="{7CF0DE8B-12A1-44B8-9932-790156FA9D5D}" srcOrd="0" destOrd="0" parTransId="{B7EBDF8F-9C2A-417E-B341-CAA700CEE3AD}" sibTransId="{AB3056B8-C2D1-4256-9332-125AFE8E7064}"/>
    <dgm:cxn modelId="{7C4454EF-A0C1-4F32-9143-73B84061B3D1}" srcId="{DA0B019D-7DD2-408B-B67D-399CCA7273FC}" destId="{5591A518-A9F6-40C1-B402-C2E513BE9C4A}" srcOrd="1" destOrd="0" parTransId="{29B6C77F-B8AD-432E-8583-E60D2411AF01}" sibTransId="{C74DA62C-1FF9-4C80-B94C-7DB8ED1AD30A}"/>
    <dgm:cxn modelId="{E80D1CF2-60B7-4ED0-B65E-49E294F2F808}" type="presOf" srcId="{DA0B019D-7DD2-408B-B67D-399CCA7273FC}" destId="{8FBC1294-B543-471B-B251-8E271B56C6C0}" srcOrd="0" destOrd="0" presId="urn:microsoft.com/office/officeart/2005/8/layout/hList1"/>
    <dgm:cxn modelId="{3CAC45E4-17B2-41AE-87E1-1A26A266153C}" type="presOf" srcId="{D118DEBF-2D36-4353-94ED-72DBCB4F48F3}" destId="{9788F928-6A64-43DD-A44C-2037AF4B50FF}" srcOrd="0" destOrd="0" presId="urn:microsoft.com/office/officeart/2005/8/layout/hList1"/>
    <dgm:cxn modelId="{A1066503-7CDD-41C1-A6C2-FA0B085E1960}" type="presParOf" srcId="{9788F928-6A64-43DD-A44C-2037AF4B50FF}" destId="{27CE8BDE-2460-4246-BB94-C9A7EA6528CC}" srcOrd="0" destOrd="0" presId="urn:microsoft.com/office/officeart/2005/8/layout/hList1"/>
    <dgm:cxn modelId="{26C471B4-A576-42E5-9835-AD3316B96C94}" type="presParOf" srcId="{27CE8BDE-2460-4246-BB94-C9A7EA6528CC}" destId="{8FBC1294-B543-471B-B251-8E271B56C6C0}" srcOrd="0" destOrd="0" presId="urn:microsoft.com/office/officeart/2005/8/layout/hList1"/>
    <dgm:cxn modelId="{CED6E4CF-522F-41D7-97B8-A5794E84C192}" type="presParOf" srcId="{27CE8BDE-2460-4246-BB94-C9A7EA6528CC}" destId="{B6C02BAB-DDFB-4DC5-97D0-5DAA0DE6CE5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C30CCF6-67C6-401D-BFCD-8C62F4015EB3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23F8467-8334-4F7E-B728-5280E727CAE9}">
      <dgm:prSet phldrT="[Text]" custT="1"/>
      <dgm:spPr/>
      <dgm:t>
        <a:bodyPr/>
        <a:lstStyle/>
        <a:p>
          <a:pPr marL="463550" indent="-463550"/>
          <a:r>
            <a:rPr lang="en-US" sz="3200" b="1" dirty="0" smtClean="0"/>
            <a:t>1.  Do teacher characteristics that predict growth for non-ELLs also predict growth for ELLs?</a:t>
          </a:r>
          <a:endParaRPr lang="en-US" sz="3200" b="1" dirty="0"/>
        </a:p>
      </dgm:t>
    </dgm:pt>
    <dgm:pt modelId="{2F437077-A22B-444F-BB32-8D978E3D50BF}" type="parTrans" cxnId="{6A79DF15-5522-43D2-947A-75F4B10E41A1}">
      <dgm:prSet/>
      <dgm:spPr/>
      <dgm:t>
        <a:bodyPr/>
        <a:lstStyle/>
        <a:p>
          <a:endParaRPr lang="en-US" sz="2800" b="1">
            <a:solidFill>
              <a:schemeClr val="accent4">
                <a:lumMod val="50000"/>
              </a:schemeClr>
            </a:solidFill>
          </a:endParaRPr>
        </a:p>
      </dgm:t>
    </dgm:pt>
    <dgm:pt modelId="{6F7421D8-4B91-4942-BF34-61C37E9DBF22}" type="sibTrans" cxnId="{6A79DF15-5522-43D2-947A-75F4B10E41A1}">
      <dgm:prSet/>
      <dgm:spPr/>
      <dgm:t>
        <a:bodyPr/>
        <a:lstStyle/>
        <a:p>
          <a:endParaRPr lang="en-US" sz="2800" b="1">
            <a:solidFill>
              <a:schemeClr val="accent4">
                <a:lumMod val="50000"/>
              </a:schemeClr>
            </a:solidFill>
          </a:endParaRPr>
        </a:p>
      </dgm:t>
    </dgm:pt>
    <dgm:pt modelId="{20F4304A-DCA7-4EF4-95B8-5842F43D6F67}">
      <dgm:prSet phldrT="[Text]" custT="1"/>
      <dgm:spPr/>
      <dgm:t>
        <a:bodyPr/>
        <a:lstStyle/>
        <a:p>
          <a:pPr marL="463550" indent="-463550"/>
          <a:r>
            <a:rPr lang="en-US" sz="3200" b="1" dirty="0" smtClean="0"/>
            <a:t>teachers' own test performance</a:t>
          </a:r>
          <a:endParaRPr lang="en-US" sz="3200" b="1" dirty="0"/>
        </a:p>
      </dgm:t>
    </dgm:pt>
    <dgm:pt modelId="{8FB0B147-FE19-4A03-9F79-594A210AE426}" type="parTrans" cxnId="{FFBE804A-2B9D-4972-A0E0-6A457E1ADFE1}">
      <dgm:prSet/>
      <dgm:spPr/>
      <dgm:t>
        <a:bodyPr/>
        <a:lstStyle/>
        <a:p>
          <a:endParaRPr lang="en-US"/>
        </a:p>
      </dgm:t>
    </dgm:pt>
    <dgm:pt modelId="{CF965139-A75B-4E39-9457-E73EFFBAE147}" type="sibTrans" cxnId="{FFBE804A-2B9D-4972-A0E0-6A457E1ADFE1}">
      <dgm:prSet/>
      <dgm:spPr/>
      <dgm:t>
        <a:bodyPr/>
        <a:lstStyle/>
        <a:p>
          <a:endParaRPr lang="en-US"/>
        </a:p>
      </dgm:t>
    </dgm:pt>
    <dgm:pt modelId="{62EFD9B7-A68E-47AE-B25F-44FF593BB6EB}">
      <dgm:prSet phldrT="[Text]" custT="1"/>
      <dgm:spPr/>
      <dgm:t>
        <a:bodyPr/>
        <a:lstStyle/>
        <a:p>
          <a:pPr marL="463550" indent="-463550"/>
          <a:r>
            <a:rPr lang="en-US" sz="3200" b="1" dirty="0" smtClean="0"/>
            <a:t>teachers' teaching experience</a:t>
          </a:r>
          <a:endParaRPr lang="en-US" sz="3200" b="1" dirty="0"/>
        </a:p>
      </dgm:t>
    </dgm:pt>
    <dgm:pt modelId="{C6206E38-F7E8-4DC1-BD9F-59398E147EEB}" type="parTrans" cxnId="{383170E1-1270-4657-8D1E-D5FCCE2F955D}">
      <dgm:prSet/>
      <dgm:spPr/>
      <dgm:t>
        <a:bodyPr/>
        <a:lstStyle/>
        <a:p>
          <a:endParaRPr lang="en-US"/>
        </a:p>
      </dgm:t>
    </dgm:pt>
    <dgm:pt modelId="{005B8203-A5F3-4A0D-9D03-F3BC85FD09A9}" type="sibTrans" cxnId="{383170E1-1270-4657-8D1E-D5FCCE2F955D}">
      <dgm:prSet/>
      <dgm:spPr/>
      <dgm:t>
        <a:bodyPr/>
        <a:lstStyle/>
        <a:p>
          <a:endParaRPr lang="en-US"/>
        </a:p>
      </dgm:t>
    </dgm:pt>
    <dgm:pt modelId="{FA38EF75-62E5-47AE-A93A-850F4EC22E89}" type="pres">
      <dgm:prSet presAssocID="{1C30CCF6-67C6-401D-BFCD-8C62F4015EB3}" presName="linear" presStyleCnt="0">
        <dgm:presLayoutVars>
          <dgm:animLvl val="lvl"/>
          <dgm:resizeHandles val="exact"/>
        </dgm:presLayoutVars>
      </dgm:prSet>
      <dgm:spPr/>
    </dgm:pt>
    <dgm:pt modelId="{B74FE45A-9247-4B3C-B305-21885E252A19}" type="pres">
      <dgm:prSet presAssocID="{A23F8467-8334-4F7E-B728-5280E727CAE9}" presName="parentText" presStyleLbl="node1" presStyleIdx="0" presStyleCnt="1" custLinFactNeighborX="-28" custLinFactNeighborY="-259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49214-0B92-491B-BB28-A8170A64345E}" type="pres">
      <dgm:prSet presAssocID="{A23F8467-8334-4F7E-B728-5280E727CAE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79DF15-5522-43D2-947A-75F4B10E41A1}" srcId="{1C30CCF6-67C6-401D-BFCD-8C62F4015EB3}" destId="{A23F8467-8334-4F7E-B728-5280E727CAE9}" srcOrd="0" destOrd="0" parTransId="{2F437077-A22B-444F-BB32-8D978E3D50BF}" sibTransId="{6F7421D8-4B91-4942-BF34-61C37E9DBF22}"/>
    <dgm:cxn modelId="{B7B90283-E922-453A-B9F4-D0248BBC6CB3}" type="presOf" srcId="{A23F8467-8334-4F7E-B728-5280E727CAE9}" destId="{B74FE45A-9247-4B3C-B305-21885E252A19}" srcOrd="0" destOrd="0" presId="urn:microsoft.com/office/officeart/2005/8/layout/vList2"/>
    <dgm:cxn modelId="{383170E1-1270-4657-8D1E-D5FCCE2F955D}" srcId="{A23F8467-8334-4F7E-B728-5280E727CAE9}" destId="{62EFD9B7-A68E-47AE-B25F-44FF593BB6EB}" srcOrd="1" destOrd="0" parTransId="{C6206E38-F7E8-4DC1-BD9F-59398E147EEB}" sibTransId="{005B8203-A5F3-4A0D-9D03-F3BC85FD09A9}"/>
    <dgm:cxn modelId="{9E6B277E-0056-482D-ABBC-567415BDF8CF}" type="presOf" srcId="{1C30CCF6-67C6-401D-BFCD-8C62F4015EB3}" destId="{FA38EF75-62E5-47AE-A93A-850F4EC22E89}" srcOrd="0" destOrd="0" presId="urn:microsoft.com/office/officeart/2005/8/layout/vList2"/>
    <dgm:cxn modelId="{0A981FE2-4F95-43F5-AFEA-C5DB53A68FD8}" type="presOf" srcId="{62EFD9B7-A68E-47AE-B25F-44FF593BB6EB}" destId="{DE649214-0B92-491B-BB28-A8170A64345E}" srcOrd="0" destOrd="1" presId="urn:microsoft.com/office/officeart/2005/8/layout/vList2"/>
    <dgm:cxn modelId="{FFBE804A-2B9D-4972-A0E0-6A457E1ADFE1}" srcId="{A23F8467-8334-4F7E-B728-5280E727CAE9}" destId="{20F4304A-DCA7-4EF4-95B8-5842F43D6F67}" srcOrd="0" destOrd="0" parTransId="{8FB0B147-FE19-4A03-9F79-594A210AE426}" sibTransId="{CF965139-A75B-4E39-9457-E73EFFBAE147}"/>
    <dgm:cxn modelId="{3B194BF1-DE5C-4055-97A6-055FF5D97C9C}" type="presOf" srcId="{20F4304A-DCA7-4EF4-95B8-5842F43D6F67}" destId="{DE649214-0B92-491B-BB28-A8170A64345E}" srcOrd="0" destOrd="0" presId="urn:microsoft.com/office/officeart/2005/8/layout/vList2"/>
    <dgm:cxn modelId="{E013A993-89ED-4341-AAAE-DEB134F135A2}" type="presParOf" srcId="{FA38EF75-62E5-47AE-A93A-850F4EC22E89}" destId="{B74FE45A-9247-4B3C-B305-21885E252A19}" srcOrd="0" destOrd="0" presId="urn:microsoft.com/office/officeart/2005/8/layout/vList2"/>
    <dgm:cxn modelId="{B65A00BA-9309-4F98-B17A-AE2BAE0E3D1B}" type="presParOf" srcId="{FA38EF75-62E5-47AE-A93A-850F4EC22E89}" destId="{DE649214-0B92-491B-BB28-A8170A64345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C30CCF6-67C6-401D-BFCD-8C62F4015EB3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23F8467-8334-4F7E-B728-5280E727CAE9}">
      <dgm:prSet phldrT="[Text]" custT="1"/>
      <dgm:spPr/>
      <dgm:t>
        <a:bodyPr/>
        <a:lstStyle/>
        <a:p>
          <a:pPr marL="463550" indent="-463550"/>
          <a:r>
            <a:rPr lang="en-US" sz="2800" b="1" dirty="0" smtClean="0"/>
            <a:t>2.  Do experiences related to teaching ELLs differentially predict effectiveness with ELLs?</a:t>
          </a:r>
          <a:endParaRPr lang="en-US" sz="2800" b="1" dirty="0"/>
        </a:p>
      </dgm:t>
    </dgm:pt>
    <dgm:pt modelId="{2F437077-A22B-444F-BB32-8D978E3D50BF}" type="parTrans" cxnId="{6A79DF15-5522-43D2-947A-75F4B10E41A1}">
      <dgm:prSet/>
      <dgm:spPr/>
      <dgm:t>
        <a:bodyPr/>
        <a:lstStyle/>
        <a:p>
          <a:endParaRPr lang="en-US" sz="2000" b="1">
            <a:solidFill>
              <a:schemeClr val="accent4">
                <a:lumMod val="50000"/>
              </a:schemeClr>
            </a:solidFill>
          </a:endParaRPr>
        </a:p>
      </dgm:t>
    </dgm:pt>
    <dgm:pt modelId="{6F7421D8-4B91-4942-BF34-61C37E9DBF22}" type="sibTrans" cxnId="{6A79DF15-5522-43D2-947A-75F4B10E41A1}">
      <dgm:prSet/>
      <dgm:spPr/>
      <dgm:t>
        <a:bodyPr/>
        <a:lstStyle/>
        <a:p>
          <a:endParaRPr lang="en-US" sz="2000" b="1">
            <a:solidFill>
              <a:schemeClr val="accent4">
                <a:lumMod val="50000"/>
              </a:schemeClr>
            </a:solidFill>
          </a:endParaRPr>
        </a:p>
      </dgm:t>
    </dgm:pt>
    <dgm:pt modelId="{20F4304A-DCA7-4EF4-95B8-5842F43D6F67}">
      <dgm:prSet phldrT="[Text]" custT="1"/>
      <dgm:spPr/>
      <dgm:t>
        <a:bodyPr/>
        <a:lstStyle/>
        <a:p>
          <a:pPr marL="463550" indent="-463550"/>
          <a:r>
            <a:rPr lang="en-US" sz="3200" b="1" dirty="0" smtClean="0"/>
            <a:t>past teaching experience with ELLs</a:t>
          </a:r>
          <a:endParaRPr lang="en-US" sz="3200" b="1" dirty="0"/>
        </a:p>
      </dgm:t>
    </dgm:pt>
    <dgm:pt modelId="{8FB0B147-FE19-4A03-9F79-594A210AE426}" type="parTrans" cxnId="{FFBE804A-2B9D-4972-A0E0-6A457E1ADFE1}">
      <dgm:prSet/>
      <dgm:spPr/>
      <dgm:t>
        <a:bodyPr/>
        <a:lstStyle/>
        <a:p>
          <a:endParaRPr lang="en-US" sz="1400"/>
        </a:p>
      </dgm:t>
    </dgm:pt>
    <dgm:pt modelId="{CF965139-A75B-4E39-9457-E73EFFBAE147}" type="sibTrans" cxnId="{FFBE804A-2B9D-4972-A0E0-6A457E1ADFE1}">
      <dgm:prSet/>
      <dgm:spPr/>
      <dgm:t>
        <a:bodyPr/>
        <a:lstStyle/>
        <a:p>
          <a:endParaRPr lang="en-US" sz="1400"/>
        </a:p>
      </dgm:t>
    </dgm:pt>
    <dgm:pt modelId="{605E8261-DD3A-4AB7-9C8F-AA2959E9EA7A}">
      <dgm:prSet phldrT="[Text]" custT="1"/>
      <dgm:spPr/>
      <dgm:t>
        <a:bodyPr/>
        <a:lstStyle/>
        <a:p>
          <a:pPr marL="463550" indent="-463550"/>
          <a:r>
            <a:rPr lang="en-US" sz="3200" b="1" dirty="0" smtClean="0"/>
            <a:t>pre-service addressing skills for ELL teaching</a:t>
          </a:r>
          <a:endParaRPr lang="en-US" sz="3200" b="1" dirty="0"/>
        </a:p>
      </dgm:t>
    </dgm:pt>
    <dgm:pt modelId="{4F49495C-6195-43D8-A5BE-2A2E0CDBF148}" type="parTrans" cxnId="{D2FB3EF8-8C3B-41F3-ACCA-CFC60583C379}">
      <dgm:prSet/>
      <dgm:spPr/>
      <dgm:t>
        <a:bodyPr/>
        <a:lstStyle/>
        <a:p>
          <a:endParaRPr lang="en-US"/>
        </a:p>
      </dgm:t>
    </dgm:pt>
    <dgm:pt modelId="{D2E4B926-7F8D-43DC-9017-0836014D0C10}" type="sibTrans" cxnId="{D2FB3EF8-8C3B-41F3-ACCA-CFC60583C379}">
      <dgm:prSet/>
      <dgm:spPr/>
      <dgm:t>
        <a:bodyPr/>
        <a:lstStyle/>
        <a:p>
          <a:endParaRPr lang="en-US"/>
        </a:p>
      </dgm:t>
    </dgm:pt>
    <dgm:pt modelId="{2F2C65CA-E848-4C17-8095-77C17D621EDE}">
      <dgm:prSet phldrT="[Text]" custT="1"/>
      <dgm:spPr/>
      <dgm:t>
        <a:bodyPr/>
        <a:lstStyle/>
        <a:p>
          <a:pPr marL="463550" indent="-463550"/>
          <a:r>
            <a:rPr lang="en-US" sz="3200" b="1" dirty="0" smtClean="0"/>
            <a:t>in-service </a:t>
          </a:r>
          <a:r>
            <a:rPr lang="en-US" sz="3200" b="1" dirty="0" smtClean="0"/>
            <a:t>addressing skills for ELL teaching</a:t>
          </a:r>
          <a:endParaRPr lang="en-US" sz="3200" b="1" dirty="0"/>
        </a:p>
      </dgm:t>
    </dgm:pt>
    <dgm:pt modelId="{84625AB1-CF0B-4E40-B053-ACFF08AB0DD8}" type="parTrans" cxnId="{06BE8B00-244D-464D-A8F3-8B449D85D9D4}">
      <dgm:prSet/>
      <dgm:spPr/>
      <dgm:t>
        <a:bodyPr/>
        <a:lstStyle/>
        <a:p>
          <a:endParaRPr lang="en-US"/>
        </a:p>
      </dgm:t>
    </dgm:pt>
    <dgm:pt modelId="{73246E61-440B-447D-9EE5-8E4227C12A3F}" type="sibTrans" cxnId="{06BE8B00-244D-464D-A8F3-8B449D85D9D4}">
      <dgm:prSet/>
      <dgm:spPr/>
      <dgm:t>
        <a:bodyPr/>
        <a:lstStyle/>
        <a:p>
          <a:endParaRPr lang="en-US"/>
        </a:p>
      </dgm:t>
    </dgm:pt>
    <dgm:pt modelId="{9C10A42D-AB86-4F0B-A08A-D4EACEC75AB2}">
      <dgm:prSet phldrT="[Text]" custT="1"/>
      <dgm:spPr/>
      <dgm:t>
        <a:bodyPr/>
        <a:lstStyle/>
        <a:p>
          <a:pPr marL="463550" indent="-463550"/>
          <a:r>
            <a:rPr lang="en-US" sz="3200" b="1" dirty="0" smtClean="0"/>
            <a:t>ESL certification</a:t>
          </a:r>
          <a:endParaRPr lang="en-US" sz="3200" b="1" dirty="0"/>
        </a:p>
      </dgm:t>
    </dgm:pt>
    <dgm:pt modelId="{EFBF2EA9-0C64-4A09-A91C-B5C70D6A65E9}" type="parTrans" cxnId="{2B8F2652-8D6E-412C-A0B9-BE60C73C6B77}">
      <dgm:prSet/>
      <dgm:spPr/>
      <dgm:t>
        <a:bodyPr/>
        <a:lstStyle/>
        <a:p>
          <a:endParaRPr lang="en-US"/>
        </a:p>
      </dgm:t>
    </dgm:pt>
    <dgm:pt modelId="{C68FC3EA-0343-406A-A715-5B9E99FA3EC5}" type="sibTrans" cxnId="{2B8F2652-8D6E-412C-A0B9-BE60C73C6B77}">
      <dgm:prSet/>
      <dgm:spPr/>
      <dgm:t>
        <a:bodyPr/>
        <a:lstStyle/>
        <a:p>
          <a:endParaRPr lang="en-US"/>
        </a:p>
      </dgm:t>
    </dgm:pt>
    <dgm:pt modelId="{FA38EF75-62E5-47AE-A93A-850F4EC22E89}" type="pres">
      <dgm:prSet presAssocID="{1C30CCF6-67C6-401D-BFCD-8C62F4015EB3}" presName="linear" presStyleCnt="0">
        <dgm:presLayoutVars>
          <dgm:animLvl val="lvl"/>
          <dgm:resizeHandles val="exact"/>
        </dgm:presLayoutVars>
      </dgm:prSet>
      <dgm:spPr/>
    </dgm:pt>
    <dgm:pt modelId="{B74FE45A-9247-4B3C-B305-21885E252A19}" type="pres">
      <dgm:prSet presAssocID="{A23F8467-8334-4F7E-B728-5280E727CAE9}" presName="parentText" presStyleLbl="node1" presStyleIdx="0" presStyleCnt="1" custLinFactNeighborX="-28" custLinFactNeighborY="-259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49214-0B92-491B-BB28-A8170A64345E}" type="pres">
      <dgm:prSet presAssocID="{A23F8467-8334-4F7E-B728-5280E727CAE9}" presName="childText" presStyleLbl="revTx" presStyleIdx="0" presStyleCnt="1" custScaleX="100000" custLinFactNeighborX="0" custLinFactNeighborY="-186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FA6F96-B8F4-42D5-9606-F38EF6B02DE6}" type="presOf" srcId="{A23F8467-8334-4F7E-B728-5280E727CAE9}" destId="{B74FE45A-9247-4B3C-B305-21885E252A19}" srcOrd="0" destOrd="0" presId="urn:microsoft.com/office/officeart/2005/8/layout/vList2"/>
    <dgm:cxn modelId="{E1B3CDA9-1C57-4FB7-ADA0-D61A5CA7D33C}" type="presOf" srcId="{9C10A42D-AB86-4F0B-A08A-D4EACEC75AB2}" destId="{DE649214-0B92-491B-BB28-A8170A64345E}" srcOrd="0" destOrd="3" presId="urn:microsoft.com/office/officeart/2005/8/layout/vList2"/>
    <dgm:cxn modelId="{0B4B7544-4CDF-470B-901E-02F58196256C}" type="presOf" srcId="{2F2C65CA-E848-4C17-8095-77C17D621EDE}" destId="{DE649214-0B92-491B-BB28-A8170A64345E}" srcOrd="0" destOrd="2" presId="urn:microsoft.com/office/officeart/2005/8/layout/vList2"/>
    <dgm:cxn modelId="{06BE8B00-244D-464D-A8F3-8B449D85D9D4}" srcId="{A23F8467-8334-4F7E-B728-5280E727CAE9}" destId="{2F2C65CA-E848-4C17-8095-77C17D621EDE}" srcOrd="2" destOrd="0" parTransId="{84625AB1-CF0B-4E40-B053-ACFF08AB0DD8}" sibTransId="{73246E61-440B-447D-9EE5-8E4227C12A3F}"/>
    <dgm:cxn modelId="{FFBE804A-2B9D-4972-A0E0-6A457E1ADFE1}" srcId="{A23F8467-8334-4F7E-B728-5280E727CAE9}" destId="{20F4304A-DCA7-4EF4-95B8-5842F43D6F67}" srcOrd="0" destOrd="0" parTransId="{8FB0B147-FE19-4A03-9F79-594A210AE426}" sibTransId="{CF965139-A75B-4E39-9457-E73EFFBAE147}"/>
    <dgm:cxn modelId="{D2FB3EF8-8C3B-41F3-ACCA-CFC60583C379}" srcId="{A23F8467-8334-4F7E-B728-5280E727CAE9}" destId="{605E8261-DD3A-4AB7-9C8F-AA2959E9EA7A}" srcOrd="1" destOrd="0" parTransId="{4F49495C-6195-43D8-A5BE-2A2E0CDBF148}" sibTransId="{D2E4B926-7F8D-43DC-9017-0836014D0C10}"/>
    <dgm:cxn modelId="{6B6B0CC6-701A-471D-A443-723645BBBB9C}" type="presOf" srcId="{1C30CCF6-67C6-401D-BFCD-8C62F4015EB3}" destId="{FA38EF75-62E5-47AE-A93A-850F4EC22E89}" srcOrd="0" destOrd="0" presId="urn:microsoft.com/office/officeart/2005/8/layout/vList2"/>
    <dgm:cxn modelId="{0BDD7A20-1B1C-467C-AC6F-FC4EB45BD279}" type="presOf" srcId="{20F4304A-DCA7-4EF4-95B8-5842F43D6F67}" destId="{DE649214-0B92-491B-BB28-A8170A64345E}" srcOrd="0" destOrd="0" presId="urn:microsoft.com/office/officeart/2005/8/layout/vList2"/>
    <dgm:cxn modelId="{6A79DF15-5522-43D2-947A-75F4B10E41A1}" srcId="{1C30CCF6-67C6-401D-BFCD-8C62F4015EB3}" destId="{A23F8467-8334-4F7E-B728-5280E727CAE9}" srcOrd="0" destOrd="0" parTransId="{2F437077-A22B-444F-BB32-8D978E3D50BF}" sibTransId="{6F7421D8-4B91-4942-BF34-61C37E9DBF22}"/>
    <dgm:cxn modelId="{78BB6B9E-48C8-4902-9639-2E515321BEE9}" type="presOf" srcId="{605E8261-DD3A-4AB7-9C8F-AA2959E9EA7A}" destId="{DE649214-0B92-491B-BB28-A8170A64345E}" srcOrd="0" destOrd="1" presId="urn:microsoft.com/office/officeart/2005/8/layout/vList2"/>
    <dgm:cxn modelId="{2B8F2652-8D6E-412C-A0B9-BE60C73C6B77}" srcId="{A23F8467-8334-4F7E-B728-5280E727CAE9}" destId="{9C10A42D-AB86-4F0B-A08A-D4EACEC75AB2}" srcOrd="3" destOrd="0" parTransId="{EFBF2EA9-0C64-4A09-A91C-B5C70D6A65E9}" sibTransId="{C68FC3EA-0343-406A-A715-5B9E99FA3EC5}"/>
    <dgm:cxn modelId="{9860FC36-B4CD-4895-AC83-29CDB61C241B}" type="presParOf" srcId="{FA38EF75-62E5-47AE-A93A-850F4EC22E89}" destId="{B74FE45A-9247-4B3C-B305-21885E252A19}" srcOrd="0" destOrd="0" presId="urn:microsoft.com/office/officeart/2005/8/layout/vList2"/>
    <dgm:cxn modelId="{D60A9761-E85F-40DE-8C32-AC9D1FC08AEC}" type="presParOf" srcId="{FA38EF75-62E5-47AE-A93A-850F4EC22E89}" destId="{DE649214-0B92-491B-BB28-A8170A64345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C30CCF6-67C6-401D-BFCD-8C62F4015EB3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23F8467-8334-4F7E-B728-5280E727CAE9}">
      <dgm:prSet phldrT="[Text]" custT="1"/>
      <dgm:spPr/>
      <dgm:t>
        <a:bodyPr/>
        <a:lstStyle/>
        <a:p>
          <a:pPr marL="463550" indent="-463550"/>
          <a:r>
            <a:rPr lang="en-US" sz="2800" b="1" dirty="0" smtClean="0"/>
            <a:t>3.  Do theorized teacher characteristics predict differential effectiveness with ELLs?</a:t>
          </a:r>
          <a:endParaRPr lang="en-US" sz="2800" b="1" dirty="0"/>
        </a:p>
      </dgm:t>
    </dgm:pt>
    <dgm:pt modelId="{2F437077-A22B-444F-BB32-8D978E3D50BF}" type="parTrans" cxnId="{6A79DF15-5522-43D2-947A-75F4B10E41A1}">
      <dgm:prSet/>
      <dgm:spPr/>
      <dgm:t>
        <a:bodyPr/>
        <a:lstStyle/>
        <a:p>
          <a:endParaRPr lang="en-US" sz="2400" b="1">
            <a:solidFill>
              <a:schemeClr val="accent4">
                <a:lumMod val="50000"/>
              </a:schemeClr>
            </a:solidFill>
          </a:endParaRPr>
        </a:p>
      </dgm:t>
    </dgm:pt>
    <dgm:pt modelId="{6F7421D8-4B91-4942-BF34-61C37E9DBF22}" type="sibTrans" cxnId="{6A79DF15-5522-43D2-947A-75F4B10E41A1}">
      <dgm:prSet/>
      <dgm:spPr/>
      <dgm:t>
        <a:bodyPr/>
        <a:lstStyle/>
        <a:p>
          <a:endParaRPr lang="en-US" sz="2400" b="1">
            <a:solidFill>
              <a:schemeClr val="accent4">
                <a:lumMod val="50000"/>
              </a:schemeClr>
            </a:solidFill>
          </a:endParaRPr>
        </a:p>
      </dgm:t>
    </dgm:pt>
    <dgm:pt modelId="{20F4304A-DCA7-4EF4-95B8-5842F43D6F67}">
      <dgm:prSet phldrT="[Text]" custT="1"/>
      <dgm:spPr/>
      <dgm:t>
        <a:bodyPr/>
        <a:lstStyle/>
        <a:p>
          <a:pPr marL="463550" indent="-463550"/>
          <a:r>
            <a:rPr lang="en-US" sz="3200" b="1" dirty="0" smtClean="0"/>
            <a:t>ability to speak Spanish fluently </a:t>
          </a:r>
          <a:endParaRPr lang="en-US" sz="3200" b="1" dirty="0"/>
        </a:p>
      </dgm:t>
    </dgm:pt>
    <dgm:pt modelId="{8FB0B147-FE19-4A03-9F79-594A210AE426}" type="parTrans" cxnId="{FFBE804A-2B9D-4972-A0E0-6A457E1ADFE1}">
      <dgm:prSet/>
      <dgm:spPr/>
      <dgm:t>
        <a:bodyPr/>
        <a:lstStyle/>
        <a:p>
          <a:endParaRPr lang="en-US" sz="1600"/>
        </a:p>
      </dgm:t>
    </dgm:pt>
    <dgm:pt modelId="{CF965139-A75B-4E39-9457-E73EFFBAE147}" type="sibTrans" cxnId="{FFBE804A-2B9D-4972-A0E0-6A457E1ADFE1}">
      <dgm:prSet/>
      <dgm:spPr/>
      <dgm:t>
        <a:bodyPr/>
        <a:lstStyle/>
        <a:p>
          <a:endParaRPr lang="en-US" sz="1600"/>
        </a:p>
      </dgm:t>
    </dgm:pt>
    <dgm:pt modelId="{FA38EF75-62E5-47AE-A93A-850F4EC22E89}" type="pres">
      <dgm:prSet presAssocID="{1C30CCF6-67C6-401D-BFCD-8C62F4015EB3}" presName="linear" presStyleCnt="0">
        <dgm:presLayoutVars>
          <dgm:animLvl val="lvl"/>
          <dgm:resizeHandles val="exact"/>
        </dgm:presLayoutVars>
      </dgm:prSet>
      <dgm:spPr/>
    </dgm:pt>
    <dgm:pt modelId="{B74FE45A-9247-4B3C-B305-21885E252A19}" type="pres">
      <dgm:prSet presAssocID="{A23F8467-8334-4F7E-B728-5280E727CAE9}" presName="parentText" presStyleLbl="node1" presStyleIdx="0" presStyleCnt="1" custLinFactNeighborX="-28" custLinFactNeighborY="-259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49214-0B92-491B-BB28-A8170A64345E}" type="pres">
      <dgm:prSet presAssocID="{A23F8467-8334-4F7E-B728-5280E727CAE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BE804A-2B9D-4972-A0E0-6A457E1ADFE1}" srcId="{A23F8467-8334-4F7E-B728-5280E727CAE9}" destId="{20F4304A-DCA7-4EF4-95B8-5842F43D6F67}" srcOrd="0" destOrd="0" parTransId="{8FB0B147-FE19-4A03-9F79-594A210AE426}" sibTransId="{CF965139-A75B-4E39-9457-E73EFFBAE147}"/>
    <dgm:cxn modelId="{861B9996-D5B6-45A6-85B4-D8368A993510}" type="presOf" srcId="{20F4304A-DCA7-4EF4-95B8-5842F43D6F67}" destId="{DE649214-0B92-491B-BB28-A8170A64345E}" srcOrd="0" destOrd="0" presId="urn:microsoft.com/office/officeart/2005/8/layout/vList2"/>
    <dgm:cxn modelId="{1B3E2350-009F-43C2-B933-54DAB2A4FC3A}" type="presOf" srcId="{A23F8467-8334-4F7E-B728-5280E727CAE9}" destId="{B74FE45A-9247-4B3C-B305-21885E252A19}" srcOrd="0" destOrd="0" presId="urn:microsoft.com/office/officeart/2005/8/layout/vList2"/>
    <dgm:cxn modelId="{2CEE9B83-995C-48FC-A325-8E49A0BD0B7D}" type="presOf" srcId="{1C30CCF6-67C6-401D-BFCD-8C62F4015EB3}" destId="{FA38EF75-62E5-47AE-A93A-850F4EC22E89}" srcOrd="0" destOrd="0" presId="urn:microsoft.com/office/officeart/2005/8/layout/vList2"/>
    <dgm:cxn modelId="{6A79DF15-5522-43D2-947A-75F4B10E41A1}" srcId="{1C30CCF6-67C6-401D-BFCD-8C62F4015EB3}" destId="{A23F8467-8334-4F7E-B728-5280E727CAE9}" srcOrd="0" destOrd="0" parTransId="{2F437077-A22B-444F-BB32-8D978E3D50BF}" sibTransId="{6F7421D8-4B91-4942-BF34-61C37E9DBF22}"/>
    <dgm:cxn modelId="{58251904-163C-415D-B9D9-B94FEB9AADAA}" type="presParOf" srcId="{FA38EF75-62E5-47AE-A93A-850F4EC22E89}" destId="{B74FE45A-9247-4B3C-B305-21885E252A19}" srcOrd="0" destOrd="0" presId="urn:microsoft.com/office/officeart/2005/8/layout/vList2"/>
    <dgm:cxn modelId="{362F182D-C089-4AFB-ACE0-31605E8B371B}" type="presParOf" srcId="{FA38EF75-62E5-47AE-A93A-850F4EC22E89}" destId="{DE649214-0B92-491B-BB28-A8170A64345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F66D3FA-497F-48F8-AE0E-B637C6013E0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69858D3-430B-44BA-9173-E1F6A39EAE97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accent4">
                  <a:lumMod val="50000"/>
                </a:schemeClr>
              </a:solidFill>
            </a:rPr>
            <a:t>Just a start</a:t>
          </a:r>
          <a:endParaRPr lang="en-US" sz="2800" dirty="0"/>
        </a:p>
      </dgm:t>
    </dgm:pt>
    <dgm:pt modelId="{2F667FF8-7BEA-4E38-9AEC-32574022AAB8}" type="parTrans" cxnId="{BC107CCE-60CA-4DE4-B79A-92E22ECDC334}">
      <dgm:prSet/>
      <dgm:spPr/>
      <dgm:t>
        <a:bodyPr/>
        <a:lstStyle/>
        <a:p>
          <a:endParaRPr lang="en-US" sz="2400"/>
        </a:p>
      </dgm:t>
    </dgm:pt>
    <dgm:pt modelId="{53BE0D22-71BC-4FD4-9C6E-E5BDC68966B7}" type="sibTrans" cxnId="{BC107CCE-60CA-4DE4-B79A-92E22ECDC334}">
      <dgm:prSet/>
      <dgm:spPr/>
      <dgm:t>
        <a:bodyPr/>
        <a:lstStyle/>
        <a:p>
          <a:endParaRPr lang="en-US" sz="2400"/>
        </a:p>
      </dgm:t>
    </dgm:pt>
    <dgm:pt modelId="{E8A23EF9-73FA-4990-9868-918D477629EC}">
      <dgm:prSet custT="1"/>
      <dgm:spPr/>
      <dgm:t>
        <a:bodyPr/>
        <a:lstStyle/>
        <a:p>
          <a:r>
            <a:rPr lang="en-US" sz="2800" b="1" dirty="0" smtClean="0">
              <a:solidFill>
                <a:schemeClr val="accent4">
                  <a:lumMod val="50000"/>
                </a:schemeClr>
              </a:solidFill>
            </a:rPr>
            <a:t>Indicates Improvement with both experience and education</a:t>
          </a:r>
          <a:endParaRPr lang="en-US" sz="2800" b="1" dirty="0" smtClean="0">
            <a:solidFill>
              <a:schemeClr val="accent4">
                <a:lumMod val="50000"/>
              </a:schemeClr>
            </a:solidFill>
          </a:endParaRPr>
        </a:p>
      </dgm:t>
    </dgm:pt>
    <dgm:pt modelId="{AD59E591-A983-4177-A675-AA311793F32E}" type="parTrans" cxnId="{C5A38F6D-AF15-44A6-A308-5A51B54B7070}">
      <dgm:prSet/>
      <dgm:spPr/>
      <dgm:t>
        <a:bodyPr/>
        <a:lstStyle/>
        <a:p>
          <a:endParaRPr lang="en-US" sz="2400"/>
        </a:p>
      </dgm:t>
    </dgm:pt>
    <dgm:pt modelId="{D02442BC-8BB6-4C7B-9EED-15406379300E}" type="sibTrans" cxnId="{C5A38F6D-AF15-44A6-A308-5A51B54B7070}">
      <dgm:prSet/>
      <dgm:spPr/>
      <dgm:t>
        <a:bodyPr/>
        <a:lstStyle/>
        <a:p>
          <a:endParaRPr lang="en-US" sz="2400"/>
        </a:p>
      </dgm:t>
    </dgm:pt>
    <dgm:pt modelId="{52D503C7-A373-47F5-BB93-A2FBB3EF9A3D}">
      <dgm:prSet custT="1"/>
      <dgm:spPr/>
      <dgm:t>
        <a:bodyPr/>
        <a:lstStyle/>
        <a:p>
          <a:r>
            <a:rPr lang="en-US" sz="2800" b="1" dirty="0" smtClean="0">
              <a:solidFill>
                <a:schemeClr val="accent4">
                  <a:lumMod val="50000"/>
                </a:schemeClr>
              </a:solidFill>
            </a:rPr>
            <a:t>Broadly - indicates differential effectiveness</a:t>
          </a:r>
          <a:endParaRPr lang="en-US" sz="2800" b="1" dirty="0" smtClean="0">
            <a:solidFill>
              <a:schemeClr val="accent4">
                <a:lumMod val="50000"/>
              </a:schemeClr>
            </a:solidFill>
          </a:endParaRPr>
        </a:p>
      </dgm:t>
    </dgm:pt>
    <dgm:pt modelId="{FF55D89F-E830-4AD7-95E4-A99DEC10738B}" type="parTrans" cxnId="{FCD85061-62B4-4EAA-812A-1AA759B67C7D}">
      <dgm:prSet/>
      <dgm:spPr/>
      <dgm:t>
        <a:bodyPr/>
        <a:lstStyle/>
        <a:p>
          <a:endParaRPr lang="en-US" sz="2400"/>
        </a:p>
      </dgm:t>
    </dgm:pt>
    <dgm:pt modelId="{1FD4A1CB-FAE4-4F9E-A72C-AC7B4399551D}" type="sibTrans" cxnId="{FCD85061-62B4-4EAA-812A-1AA759B67C7D}">
      <dgm:prSet/>
      <dgm:spPr/>
      <dgm:t>
        <a:bodyPr/>
        <a:lstStyle/>
        <a:p>
          <a:endParaRPr lang="en-US" sz="2400"/>
        </a:p>
      </dgm:t>
    </dgm:pt>
    <dgm:pt modelId="{25210D91-298D-4829-95E2-6B83E3C17BF1}" type="pres">
      <dgm:prSet presAssocID="{DF66D3FA-497F-48F8-AE0E-B637C6013E04}" presName="CompostProcess" presStyleCnt="0">
        <dgm:presLayoutVars>
          <dgm:dir/>
          <dgm:resizeHandles val="exact"/>
        </dgm:presLayoutVars>
      </dgm:prSet>
      <dgm:spPr/>
    </dgm:pt>
    <dgm:pt modelId="{7145CFD2-C43B-40DF-A0C2-9305A6A43BFC}" type="pres">
      <dgm:prSet presAssocID="{DF66D3FA-497F-48F8-AE0E-B637C6013E04}" presName="arrow" presStyleLbl="bgShp" presStyleIdx="0" presStyleCnt="1" custLinFactNeighborX="1471" custLinFactNeighborY="-42668"/>
      <dgm:spPr/>
    </dgm:pt>
    <dgm:pt modelId="{31247C1C-2BFE-42DE-8ECE-351772D993E3}" type="pres">
      <dgm:prSet presAssocID="{DF66D3FA-497F-48F8-AE0E-B637C6013E04}" presName="linearProcess" presStyleCnt="0"/>
      <dgm:spPr/>
    </dgm:pt>
    <dgm:pt modelId="{1C3CF6A2-2959-43BD-8997-C541D507C9D1}" type="pres">
      <dgm:prSet presAssocID="{469858D3-430B-44BA-9173-E1F6A39EAE9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B6F164-5E70-4375-9B61-0B19049D4249}" type="pres">
      <dgm:prSet presAssocID="{53BE0D22-71BC-4FD4-9C6E-E5BDC68966B7}" presName="sibTrans" presStyleCnt="0"/>
      <dgm:spPr/>
    </dgm:pt>
    <dgm:pt modelId="{E030413A-7A80-44BC-A795-2329F09298E4}" type="pres">
      <dgm:prSet presAssocID="{E8A23EF9-73FA-4990-9868-918D477629E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BAF8D5-019B-45CF-B79F-F261E9D49179}" type="pres">
      <dgm:prSet presAssocID="{D02442BC-8BB6-4C7B-9EED-15406379300E}" presName="sibTrans" presStyleCnt="0"/>
      <dgm:spPr/>
    </dgm:pt>
    <dgm:pt modelId="{D947720A-0018-4971-AB45-483C67579CFC}" type="pres">
      <dgm:prSet presAssocID="{52D503C7-A373-47F5-BB93-A2FBB3EF9A3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107CCE-60CA-4DE4-B79A-92E22ECDC334}" srcId="{DF66D3FA-497F-48F8-AE0E-B637C6013E04}" destId="{469858D3-430B-44BA-9173-E1F6A39EAE97}" srcOrd="0" destOrd="0" parTransId="{2F667FF8-7BEA-4E38-9AEC-32574022AAB8}" sibTransId="{53BE0D22-71BC-4FD4-9C6E-E5BDC68966B7}"/>
    <dgm:cxn modelId="{024D5F37-19A3-4A45-9B1E-F82F1FCDAED1}" type="presOf" srcId="{469858D3-430B-44BA-9173-E1F6A39EAE97}" destId="{1C3CF6A2-2959-43BD-8997-C541D507C9D1}" srcOrd="0" destOrd="0" presId="urn:microsoft.com/office/officeart/2005/8/layout/hProcess9"/>
    <dgm:cxn modelId="{E00F1585-A7BC-4A43-AB92-6231B76BECA0}" type="presOf" srcId="{DF66D3FA-497F-48F8-AE0E-B637C6013E04}" destId="{25210D91-298D-4829-95E2-6B83E3C17BF1}" srcOrd="0" destOrd="0" presId="urn:microsoft.com/office/officeart/2005/8/layout/hProcess9"/>
    <dgm:cxn modelId="{C5A38F6D-AF15-44A6-A308-5A51B54B7070}" srcId="{DF66D3FA-497F-48F8-AE0E-B637C6013E04}" destId="{E8A23EF9-73FA-4990-9868-918D477629EC}" srcOrd="1" destOrd="0" parTransId="{AD59E591-A983-4177-A675-AA311793F32E}" sibTransId="{D02442BC-8BB6-4C7B-9EED-15406379300E}"/>
    <dgm:cxn modelId="{FCD85061-62B4-4EAA-812A-1AA759B67C7D}" srcId="{DF66D3FA-497F-48F8-AE0E-B637C6013E04}" destId="{52D503C7-A373-47F5-BB93-A2FBB3EF9A3D}" srcOrd="2" destOrd="0" parTransId="{FF55D89F-E830-4AD7-95E4-A99DEC10738B}" sibTransId="{1FD4A1CB-FAE4-4F9E-A72C-AC7B4399551D}"/>
    <dgm:cxn modelId="{753223C9-4DE2-4E60-9D35-C53F0BF33CBD}" type="presOf" srcId="{E8A23EF9-73FA-4990-9868-918D477629EC}" destId="{E030413A-7A80-44BC-A795-2329F09298E4}" srcOrd="0" destOrd="0" presId="urn:microsoft.com/office/officeart/2005/8/layout/hProcess9"/>
    <dgm:cxn modelId="{9B812D0B-0F97-4C98-ACF0-A48F3C784CB9}" type="presOf" srcId="{52D503C7-A373-47F5-BB93-A2FBB3EF9A3D}" destId="{D947720A-0018-4971-AB45-483C67579CFC}" srcOrd="0" destOrd="0" presId="urn:microsoft.com/office/officeart/2005/8/layout/hProcess9"/>
    <dgm:cxn modelId="{A309C2A8-FA27-477B-A371-115285C4CAB6}" type="presParOf" srcId="{25210D91-298D-4829-95E2-6B83E3C17BF1}" destId="{7145CFD2-C43B-40DF-A0C2-9305A6A43BFC}" srcOrd="0" destOrd="0" presId="urn:microsoft.com/office/officeart/2005/8/layout/hProcess9"/>
    <dgm:cxn modelId="{0CC217FC-C3B2-4004-88DC-B25E8F529102}" type="presParOf" srcId="{25210D91-298D-4829-95E2-6B83E3C17BF1}" destId="{31247C1C-2BFE-42DE-8ECE-351772D993E3}" srcOrd="1" destOrd="0" presId="urn:microsoft.com/office/officeart/2005/8/layout/hProcess9"/>
    <dgm:cxn modelId="{0FB24DBF-D08B-4AE8-A396-C195A5FACD6C}" type="presParOf" srcId="{31247C1C-2BFE-42DE-8ECE-351772D993E3}" destId="{1C3CF6A2-2959-43BD-8997-C541D507C9D1}" srcOrd="0" destOrd="0" presId="urn:microsoft.com/office/officeart/2005/8/layout/hProcess9"/>
    <dgm:cxn modelId="{130C2B45-A308-4E0F-9E50-7F1AAC2A3104}" type="presParOf" srcId="{31247C1C-2BFE-42DE-8ECE-351772D993E3}" destId="{27B6F164-5E70-4375-9B61-0B19049D4249}" srcOrd="1" destOrd="0" presId="urn:microsoft.com/office/officeart/2005/8/layout/hProcess9"/>
    <dgm:cxn modelId="{9F37043A-359F-4E62-9ADF-470E3D0654E1}" type="presParOf" srcId="{31247C1C-2BFE-42DE-8ECE-351772D993E3}" destId="{E030413A-7A80-44BC-A795-2329F09298E4}" srcOrd="2" destOrd="0" presId="urn:microsoft.com/office/officeart/2005/8/layout/hProcess9"/>
    <dgm:cxn modelId="{E03E9A4B-6066-4A4E-B941-8E8BAC0AE604}" type="presParOf" srcId="{31247C1C-2BFE-42DE-8ECE-351772D993E3}" destId="{0BBAF8D5-019B-45CF-B79F-F261E9D49179}" srcOrd="3" destOrd="0" presId="urn:microsoft.com/office/officeart/2005/8/layout/hProcess9"/>
    <dgm:cxn modelId="{AA37F6F4-F975-4531-A372-DBD028F58290}" type="presParOf" srcId="{31247C1C-2BFE-42DE-8ECE-351772D993E3}" destId="{D947720A-0018-4971-AB45-483C67579CF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30CCF6-67C6-401D-BFCD-8C62F4015E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834CC7-9F41-4977-BD25-B9EE915EC52A}">
      <dgm:prSet custT="1"/>
      <dgm:spPr/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Many schools, districts and states seek to improve the outcomes for ELLs in particular</a:t>
          </a:r>
          <a:endParaRPr lang="en-US" sz="2800" b="1" dirty="0" smtClean="0">
            <a:solidFill>
              <a:schemeClr val="bg1"/>
            </a:solidFill>
          </a:endParaRPr>
        </a:p>
      </dgm:t>
    </dgm:pt>
    <dgm:pt modelId="{A536AF69-41CA-4A4F-9849-5BC0D0C9B461}" type="parTrans" cxnId="{5073B4BB-A094-410C-9A6B-1EBB4D8A1B58}">
      <dgm:prSet/>
      <dgm:spPr/>
      <dgm:t>
        <a:bodyPr/>
        <a:lstStyle/>
        <a:p>
          <a:endParaRPr lang="en-US" sz="2800">
            <a:solidFill>
              <a:schemeClr val="bg1"/>
            </a:solidFill>
          </a:endParaRPr>
        </a:p>
      </dgm:t>
    </dgm:pt>
    <dgm:pt modelId="{6C530413-F0BA-45BB-9D56-06EDBD598624}" type="sibTrans" cxnId="{5073B4BB-A094-410C-9A6B-1EBB4D8A1B58}">
      <dgm:prSet/>
      <dgm:spPr/>
      <dgm:t>
        <a:bodyPr/>
        <a:lstStyle/>
        <a:p>
          <a:endParaRPr lang="en-US" sz="2800">
            <a:solidFill>
              <a:schemeClr val="bg1"/>
            </a:solidFill>
          </a:endParaRPr>
        </a:p>
      </dgm:t>
    </dgm:pt>
    <dgm:pt modelId="{A3B0BF0C-B0B1-4326-990A-73AC4885BD08}">
      <dgm:prSet custT="1"/>
      <dgm:spPr/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Teacher preparation programs often provide little opportunity to learn about teaching ELLs</a:t>
          </a:r>
          <a:endParaRPr lang="en-US" sz="2800" b="1" dirty="0" smtClean="0">
            <a:solidFill>
              <a:schemeClr val="bg1"/>
            </a:solidFill>
          </a:endParaRPr>
        </a:p>
      </dgm:t>
    </dgm:pt>
    <dgm:pt modelId="{1865B63E-7642-4A77-890A-AC835CCB6458}" type="parTrans" cxnId="{E8494750-D378-4B36-A535-A1DFA04A9078}">
      <dgm:prSet/>
      <dgm:spPr/>
      <dgm:t>
        <a:bodyPr/>
        <a:lstStyle/>
        <a:p>
          <a:endParaRPr lang="en-US" sz="2800">
            <a:solidFill>
              <a:schemeClr val="bg1"/>
            </a:solidFill>
          </a:endParaRPr>
        </a:p>
      </dgm:t>
    </dgm:pt>
    <dgm:pt modelId="{3E70356F-E932-49F4-93F2-7707328AF977}" type="sibTrans" cxnId="{E8494750-D378-4B36-A535-A1DFA04A9078}">
      <dgm:prSet/>
      <dgm:spPr/>
      <dgm:t>
        <a:bodyPr/>
        <a:lstStyle/>
        <a:p>
          <a:endParaRPr lang="en-US" sz="2800">
            <a:solidFill>
              <a:schemeClr val="bg1"/>
            </a:solidFill>
          </a:endParaRPr>
        </a:p>
      </dgm:t>
    </dgm:pt>
    <dgm:pt modelId="{43CFDB3A-4CC6-45DE-892F-8EE8B29925A1}">
      <dgm:prSet custT="1"/>
      <dgm:spPr/>
      <dgm:t>
        <a:bodyPr/>
        <a:lstStyle/>
        <a:p>
          <a:r>
            <a:rPr lang="en-US" sz="2800" b="1" smtClean="0">
              <a:solidFill>
                <a:schemeClr val="bg1"/>
              </a:solidFill>
            </a:rPr>
            <a:t>Teachers </a:t>
          </a:r>
          <a:r>
            <a:rPr lang="en-US" sz="2800" b="1" dirty="0" smtClean="0">
              <a:solidFill>
                <a:schemeClr val="bg1"/>
              </a:solidFill>
            </a:rPr>
            <a:t>often provide few accommodations for ELLS</a:t>
          </a:r>
          <a:endParaRPr lang="en-US" sz="2800" b="1" dirty="0" smtClean="0">
            <a:solidFill>
              <a:schemeClr val="bg1"/>
            </a:solidFill>
          </a:endParaRPr>
        </a:p>
      </dgm:t>
    </dgm:pt>
    <dgm:pt modelId="{AA9CE0E1-9320-491B-A114-59E141A9F30A}" type="parTrans" cxnId="{8BB05A21-8822-4F86-9CE7-5FE0B1BEBD74}">
      <dgm:prSet/>
      <dgm:spPr/>
      <dgm:t>
        <a:bodyPr/>
        <a:lstStyle/>
        <a:p>
          <a:endParaRPr lang="en-US"/>
        </a:p>
      </dgm:t>
    </dgm:pt>
    <dgm:pt modelId="{3A5EC47F-A871-4AA4-85DD-214960162649}" type="sibTrans" cxnId="{8BB05A21-8822-4F86-9CE7-5FE0B1BEBD74}">
      <dgm:prSet/>
      <dgm:spPr/>
      <dgm:t>
        <a:bodyPr/>
        <a:lstStyle/>
        <a:p>
          <a:endParaRPr lang="en-US"/>
        </a:p>
      </dgm:t>
    </dgm:pt>
    <dgm:pt modelId="{FA38EF75-62E5-47AE-A93A-850F4EC22E89}" type="pres">
      <dgm:prSet presAssocID="{1C30CCF6-67C6-401D-BFCD-8C62F4015EB3}" presName="linear" presStyleCnt="0">
        <dgm:presLayoutVars>
          <dgm:animLvl val="lvl"/>
          <dgm:resizeHandles val="exact"/>
        </dgm:presLayoutVars>
      </dgm:prSet>
      <dgm:spPr/>
    </dgm:pt>
    <dgm:pt modelId="{797E1247-EBF7-4D15-99D5-9C6887BA1DD2}" type="pres">
      <dgm:prSet presAssocID="{28834CC7-9F41-4977-BD25-B9EE915EC52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3C0EB-DAA3-442F-9815-09F8FD6CED5A}" type="pres">
      <dgm:prSet presAssocID="{6C530413-F0BA-45BB-9D56-06EDBD598624}" presName="spacer" presStyleCnt="0"/>
      <dgm:spPr/>
    </dgm:pt>
    <dgm:pt modelId="{6723413E-DD9D-4475-9092-3EA2E8BB85D6}" type="pres">
      <dgm:prSet presAssocID="{43CFDB3A-4CC6-45DE-892F-8EE8B29925A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1C94EDD-1440-449C-93AB-D16744FC7824}" type="pres">
      <dgm:prSet presAssocID="{3A5EC47F-A871-4AA4-85DD-214960162649}" presName="spacer" presStyleCnt="0"/>
      <dgm:spPr/>
    </dgm:pt>
    <dgm:pt modelId="{2D06859C-C011-4EA7-BFF2-DF62835AE2B3}" type="pres">
      <dgm:prSet presAssocID="{A3B0BF0C-B0B1-4326-990A-73AC4885BD0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E175C05-994D-4FF9-ADA7-FA851E68D7B5}" type="presOf" srcId="{1C30CCF6-67C6-401D-BFCD-8C62F4015EB3}" destId="{FA38EF75-62E5-47AE-A93A-850F4EC22E89}" srcOrd="0" destOrd="0" presId="urn:microsoft.com/office/officeart/2005/8/layout/vList2"/>
    <dgm:cxn modelId="{E8494750-D378-4B36-A535-A1DFA04A9078}" srcId="{1C30CCF6-67C6-401D-BFCD-8C62F4015EB3}" destId="{A3B0BF0C-B0B1-4326-990A-73AC4885BD08}" srcOrd="2" destOrd="0" parTransId="{1865B63E-7642-4A77-890A-AC835CCB6458}" sibTransId="{3E70356F-E932-49F4-93F2-7707328AF977}"/>
    <dgm:cxn modelId="{8BB05A21-8822-4F86-9CE7-5FE0B1BEBD74}" srcId="{1C30CCF6-67C6-401D-BFCD-8C62F4015EB3}" destId="{43CFDB3A-4CC6-45DE-892F-8EE8B29925A1}" srcOrd="1" destOrd="0" parTransId="{AA9CE0E1-9320-491B-A114-59E141A9F30A}" sibTransId="{3A5EC47F-A871-4AA4-85DD-214960162649}"/>
    <dgm:cxn modelId="{6BE23837-F64B-4088-B330-B68A10134391}" type="presOf" srcId="{A3B0BF0C-B0B1-4326-990A-73AC4885BD08}" destId="{2D06859C-C011-4EA7-BFF2-DF62835AE2B3}" srcOrd="0" destOrd="0" presId="urn:microsoft.com/office/officeart/2005/8/layout/vList2"/>
    <dgm:cxn modelId="{5073B4BB-A094-410C-9A6B-1EBB4D8A1B58}" srcId="{1C30CCF6-67C6-401D-BFCD-8C62F4015EB3}" destId="{28834CC7-9F41-4977-BD25-B9EE915EC52A}" srcOrd="0" destOrd="0" parTransId="{A536AF69-41CA-4A4F-9849-5BC0D0C9B461}" sibTransId="{6C530413-F0BA-45BB-9D56-06EDBD598624}"/>
    <dgm:cxn modelId="{BF0B539D-466C-42FD-91D4-A2523E2B0F11}" type="presOf" srcId="{43CFDB3A-4CC6-45DE-892F-8EE8B29925A1}" destId="{6723413E-DD9D-4475-9092-3EA2E8BB85D6}" srcOrd="0" destOrd="0" presId="urn:microsoft.com/office/officeart/2005/8/layout/vList2"/>
    <dgm:cxn modelId="{F7096713-3099-4A72-9CB6-F7EC91D7629C}" type="presOf" srcId="{28834CC7-9F41-4977-BD25-B9EE915EC52A}" destId="{797E1247-EBF7-4D15-99D5-9C6887BA1DD2}" srcOrd="0" destOrd="0" presId="urn:microsoft.com/office/officeart/2005/8/layout/vList2"/>
    <dgm:cxn modelId="{C1DDBBBC-A9D4-4CD3-A83A-0BDD8A394F3D}" type="presParOf" srcId="{FA38EF75-62E5-47AE-A93A-850F4EC22E89}" destId="{797E1247-EBF7-4D15-99D5-9C6887BA1DD2}" srcOrd="0" destOrd="0" presId="urn:microsoft.com/office/officeart/2005/8/layout/vList2"/>
    <dgm:cxn modelId="{5F34B367-D989-4D9B-A4CF-CA8770EDBFF0}" type="presParOf" srcId="{FA38EF75-62E5-47AE-A93A-850F4EC22E89}" destId="{8CD3C0EB-DAA3-442F-9815-09F8FD6CED5A}" srcOrd="1" destOrd="0" presId="urn:microsoft.com/office/officeart/2005/8/layout/vList2"/>
    <dgm:cxn modelId="{D83CBBA1-F148-4EAF-AE20-70A75DE7FF48}" type="presParOf" srcId="{FA38EF75-62E5-47AE-A93A-850F4EC22E89}" destId="{6723413E-DD9D-4475-9092-3EA2E8BB85D6}" srcOrd="2" destOrd="0" presId="urn:microsoft.com/office/officeart/2005/8/layout/vList2"/>
    <dgm:cxn modelId="{6730ED47-B8BC-4049-B2EB-ED25880F42E4}" type="presParOf" srcId="{FA38EF75-62E5-47AE-A93A-850F4EC22E89}" destId="{51C94EDD-1440-449C-93AB-D16744FC7824}" srcOrd="3" destOrd="0" presId="urn:microsoft.com/office/officeart/2005/8/layout/vList2"/>
    <dgm:cxn modelId="{7B99BBB2-D55D-4C9D-AD95-B6AA70AE802F}" type="presParOf" srcId="{FA38EF75-62E5-47AE-A93A-850F4EC22E89}" destId="{2D06859C-C011-4EA7-BFF2-DF62835AE2B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30CCF6-67C6-401D-BFCD-8C62F4015E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3F8467-8334-4F7E-B728-5280E727CAE9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Clearly important for student achievement</a:t>
          </a:r>
          <a:endParaRPr lang="en-US" sz="2800" b="1" dirty="0">
            <a:solidFill>
              <a:schemeClr val="bg1"/>
            </a:solidFill>
          </a:endParaRPr>
        </a:p>
      </dgm:t>
    </dgm:pt>
    <dgm:pt modelId="{2F437077-A22B-444F-BB32-8D978E3D50BF}" type="parTrans" cxnId="{6A79DF15-5522-43D2-947A-75F4B10E41A1}">
      <dgm:prSet/>
      <dgm:spPr/>
      <dgm:t>
        <a:bodyPr/>
        <a:lstStyle/>
        <a:p>
          <a:endParaRPr lang="en-US" sz="2800" b="1">
            <a:solidFill>
              <a:schemeClr val="bg1"/>
            </a:solidFill>
          </a:endParaRPr>
        </a:p>
      </dgm:t>
    </dgm:pt>
    <dgm:pt modelId="{6F7421D8-4B91-4942-BF34-61C37E9DBF22}" type="sibTrans" cxnId="{6A79DF15-5522-43D2-947A-75F4B10E41A1}">
      <dgm:prSet/>
      <dgm:spPr/>
      <dgm:t>
        <a:bodyPr/>
        <a:lstStyle/>
        <a:p>
          <a:endParaRPr lang="en-US" sz="2800" b="1">
            <a:solidFill>
              <a:schemeClr val="bg1"/>
            </a:solidFill>
          </a:endParaRPr>
        </a:p>
      </dgm:t>
    </dgm:pt>
    <dgm:pt modelId="{28834CC7-9F41-4977-BD25-B9EE915EC52A}">
      <dgm:prSet custT="1"/>
      <dgm:spPr/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Some evidence that effective teaching can be observed</a:t>
          </a:r>
          <a:endParaRPr lang="en-US" sz="2800" b="1" dirty="0" smtClean="0">
            <a:solidFill>
              <a:schemeClr val="bg1"/>
            </a:solidFill>
          </a:endParaRPr>
        </a:p>
      </dgm:t>
    </dgm:pt>
    <dgm:pt modelId="{A536AF69-41CA-4A4F-9849-5BC0D0C9B461}" type="parTrans" cxnId="{5073B4BB-A094-410C-9A6B-1EBB4D8A1B58}">
      <dgm:prSet/>
      <dgm:spPr/>
      <dgm:t>
        <a:bodyPr/>
        <a:lstStyle/>
        <a:p>
          <a:endParaRPr lang="en-US" sz="2800" b="1">
            <a:solidFill>
              <a:schemeClr val="bg1"/>
            </a:solidFill>
          </a:endParaRPr>
        </a:p>
      </dgm:t>
    </dgm:pt>
    <dgm:pt modelId="{6C530413-F0BA-45BB-9D56-06EDBD598624}" type="sibTrans" cxnId="{5073B4BB-A094-410C-9A6B-1EBB4D8A1B58}">
      <dgm:prSet/>
      <dgm:spPr/>
      <dgm:t>
        <a:bodyPr/>
        <a:lstStyle/>
        <a:p>
          <a:endParaRPr lang="en-US" sz="2800" b="1">
            <a:solidFill>
              <a:schemeClr val="bg1"/>
            </a:solidFill>
          </a:endParaRPr>
        </a:p>
      </dgm:t>
    </dgm:pt>
    <dgm:pt modelId="{27F7515E-495D-43D2-A11E-18696CF05FC1}">
      <dgm:prSet custT="1"/>
      <dgm:spPr/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Evidence that teachers improve with experience</a:t>
          </a:r>
          <a:endParaRPr lang="en-US" sz="2800" b="1" dirty="0">
            <a:solidFill>
              <a:schemeClr val="bg1"/>
            </a:solidFill>
          </a:endParaRPr>
        </a:p>
      </dgm:t>
    </dgm:pt>
    <dgm:pt modelId="{48A73774-AB74-4690-A371-A2FB81127BD0}" type="parTrans" cxnId="{15384F93-6420-4A46-8AED-05BD9E7B63B8}">
      <dgm:prSet/>
      <dgm:spPr/>
      <dgm:t>
        <a:bodyPr/>
        <a:lstStyle/>
        <a:p>
          <a:endParaRPr lang="en-US" sz="2800" b="1">
            <a:solidFill>
              <a:schemeClr val="bg1"/>
            </a:solidFill>
          </a:endParaRPr>
        </a:p>
      </dgm:t>
    </dgm:pt>
    <dgm:pt modelId="{3EA11DF0-B467-46A6-8B1A-0B6264939386}" type="sibTrans" cxnId="{15384F93-6420-4A46-8AED-05BD9E7B63B8}">
      <dgm:prSet/>
      <dgm:spPr/>
      <dgm:t>
        <a:bodyPr/>
        <a:lstStyle/>
        <a:p>
          <a:endParaRPr lang="en-US" sz="2800" b="1">
            <a:solidFill>
              <a:schemeClr val="bg1"/>
            </a:solidFill>
          </a:endParaRPr>
        </a:p>
      </dgm:t>
    </dgm:pt>
    <dgm:pt modelId="{A3B0BF0C-B0B1-4326-990A-73AC4885BD08}">
      <dgm:prSet custT="1"/>
      <dgm:spPr/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Some evidence that effective teachers, on average have differential knowledge (general and specific) </a:t>
          </a:r>
          <a:endParaRPr lang="en-US" sz="2800" b="1" dirty="0" smtClean="0">
            <a:solidFill>
              <a:schemeClr val="bg1"/>
            </a:solidFill>
          </a:endParaRPr>
        </a:p>
      </dgm:t>
    </dgm:pt>
    <dgm:pt modelId="{1865B63E-7642-4A77-890A-AC835CCB6458}" type="parTrans" cxnId="{E8494750-D378-4B36-A535-A1DFA04A9078}">
      <dgm:prSet/>
      <dgm:spPr/>
      <dgm:t>
        <a:bodyPr/>
        <a:lstStyle/>
        <a:p>
          <a:endParaRPr lang="en-US" sz="2800" b="1">
            <a:solidFill>
              <a:schemeClr val="bg1"/>
            </a:solidFill>
          </a:endParaRPr>
        </a:p>
      </dgm:t>
    </dgm:pt>
    <dgm:pt modelId="{3E70356F-E932-49F4-93F2-7707328AF977}" type="sibTrans" cxnId="{E8494750-D378-4B36-A535-A1DFA04A9078}">
      <dgm:prSet/>
      <dgm:spPr/>
      <dgm:t>
        <a:bodyPr/>
        <a:lstStyle/>
        <a:p>
          <a:endParaRPr lang="en-US" sz="2800" b="1">
            <a:solidFill>
              <a:schemeClr val="bg1"/>
            </a:solidFill>
          </a:endParaRPr>
        </a:p>
      </dgm:t>
    </dgm:pt>
    <dgm:pt modelId="{62A0B5A5-4DF1-4DF3-8854-851E4318532E}">
      <dgm:prSet custT="1"/>
      <dgm:spPr/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Some evidence that pre-service and in-service programs can improve teaching</a:t>
          </a:r>
          <a:endParaRPr lang="en-US" sz="2800" b="1" dirty="0">
            <a:solidFill>
              <a:schemeClr val="bg1"/>
            </a:solidFill>
          </a:endParaRPr>
        </a:p>
      </dgm:t>
    </dgm:pt>
    <dgm:pt modelId="{996AB25A-1E62-499D-B9BB-D62339E082C7}" type="parTrans" cxnId="{3A02E654-BEBE-4769-B91B-B41EBF6953F7}">
      <dgm:prSet/>
      <dgm:spPr/>
      <dgm:t>
        <a:bodyPr/>
        <a:lstStyle/>
        <a:p>
          <a:endParaRPr lang="en-US"/>
        </a:p>
      </dgm:t>
    </dgm:pt>
    <dgm:pt modelId="{50BA6ED1-067D-4263-8DAC-6E6196B81C1D}" type="sibTrans" cxnId="{3A02E654-BEBE-4769-B91B-B41EBF6953F7}">
      <dgm:prSet/>
      <dgm:spPr/>
      <dgm:t>
        <a:bodyPr/>
        <a:lstStyle/>
        <a:p>
          <a:endParaRPr lang="en-US"/>
        </a:p>
      </dgm:t>
    </dgm:pt>
    <dgm:pt modelId="{FA38EF75-62E5-47AE-A93A-850F4EC22E89}" type="pres">
      <dgm:prSet presAssocID="{1C30CCF6-67C6-401D-BFCD-8C62F4015EB3}" presName="linear" presStyleCnt="0">
        <dgm:presLayoutVars>
          <dgm:animLvl val="lvl"/>
          <dgm:resizeHandles val="exact"/>
        </dgm:presLayoutVars>
      </dgm:prSet>
      <dgm:spPr/>
    </dgm:pt>
    <dgm:pt modelId="{B74FE45A-9247-4B3C-B305-21885E252A19}" type="pres">
      <dgm:prSet presAssocID="{A23F8467-8334-4F7E-B728-5280E727CAE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4391B-EF5C-49B6-BFB5-C1B406817A2E}" type="pres">
      <dgm:prSet presAssocID="{6F7421D8-4B91-4942-BF34-61C37E9DBF22}" presName="spacer" presStyleCnt="0"/>
      <dgm:spPr/>
    </dgm:pt>
    <dgm:pt modelId="{797E1247-EBF7-4D15-99D5-9C6887BA1DD2}" type="pres">
      <dgm:prSet presAssocID="{28834CC7-9F41-4977-BD25-B9EE915EC52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3C0EB-DAA3-442F-9815-09F8FD6CED5A}" type="pres">
      <dgm:prSet presAssocID="{6C530413-F0BA-45BB-9D56-06EDBD598624}" presName="spacer" presStyleCnt="0"/>
      <dgm:spPr/>
    </dgm:pt>
    <dgm:pt modelId="{2D06859C-C011-4EA7-BFF2-DF62835AE2B3}" type="pres">
      <dgm:prSet presAssocID="{A3B0BF0C-B0B1-4326-990A-73AC4885BD0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B4993-64AA-402D-8DC2-142D79F320BB}" type="pres">
      <dgm:prSet presAssocID="{3E70356F-E932-49F4-93F2-7707328AF977}" presName="spacer" presStyleCnt="0"/>
      <dgm:spPr/>
    </dgm:pt>
    <dgm:pt modelId="{10E04E9A-0937-4518-B68E-686E778966DD}" type="pres">
      <dgm:prSet presAssocID="{27F7515E-495D-43D2-A11E-18696CF05FC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BFF599-1EFE-420E-BC9A-CEA3B378D3D7}" type="pres">
      <dgm:prSet presAssocID="{3EA11DF0-B467-46A6-8B1A-0B6264939386}" presName="spacer" presStyleCnt="0"/>
      <dgm:spPr/>
    </dgm:pt>
    <dgm:pt modelId="{56F9EC63-7B98-49D3-8C83-6D21FF21AC64}" type="pres">
      <dgm:prSet presAssocID="{62A0B5A5-4DF1-4DF3-8854-851E4318532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199BD74-2AC7-4C65-AF8F-C298C8BCD5A1}" type="presOf" srcId="{A23F8467-8334-4F7E-B728-5280E727CAE9}" destId="{B74FE45A-9247-4B3C-B305-21885E252A19}" srcOrd="0" destOrd="0" presId="urn:microsoft.com/office/officeart/2005/8/layout/vList2"/>
    <dgm:cxn modelId="{15384F93-6420-4A46-8AED-05BD9E7B63B8}" srcId="{1C30CCF6-67C6-401D-BFCD-8C62F4015EB3}" destId="{27F7515E-495D-43D2-A11E-18696CF05FC1}" srcOrd="3" destOrd="0" parTransId="{48A73774-AB74-4690-A371-A2FB81127BD0}" sibTransId="{3EA11DF0-B467-46A6-8B1A-0B6264939386}"/>
    <dgm:cxn modelId="{E8494750-D378-4B36-A535-A1DFA04A9078}" srcId="{1C30CCF6-67C6-401D-BFCD-8C62F4015EB3}" destId="{A3B0BF0C-B0B1-4326-990A-73AC4885BD08}" srcOrd="2" destOrd="0" parTransId="{1865B63E-7642-4A77-890A-AC835CCB6458}" sibTransId="{3E70356F-E932-49F4-93F2-7707328AF977}"/>
    <dgm:cxn modelId="{148374DE-532A-4091-A23C-F310885C2F18}" type="presOf" srcId="{A3B0BF0C-B0B1-4326-990A-73AC4885BD08}" destId="{2D06859C-C011-4EA7-BFF2-DF62835AE2B3}" srcOrd="0" destOrd="0" presId="urn:microsoft.com/office/officeart/2005/8/layout/vList2"/>
    <dgm:cxn modelId="{65EC69AD-8F5C-433F-9C86-EC145168712A}" type="presOf" srcId="{27F7515E-495D-43D2-A11E-18696CF05FC1}" destId="{10E04E9A-0937-4518-B68E-686E778966DD}" srcOrd="0" destOrd="0" presId="urn:microsoft.com/office/officeart/2005/8/layout/vList2"/>
    <dgm:cxn modelId="{B2F4BBA1-B44D-44DD-BBEF-1B07BE80C935}" type="presOf" srcId="{62A0B5A5-4DF1-4DF3-8854-851E4318532E}" destId="{56F9EC63-7B98-49D3-8C83-6D21FF21AC64}" srcOrd="0" destOrd="0" presId="urn:microsoft.com/office/officeart/2005/8/layout/vList2"/>
    <dgm:cxn modelId="{6A79DF15-5522-43D2-947A-75F4B10E41A1}" srcId="{1C30CCF6-67C6-401D-BFCD-8C62F4015EB3}" destId="{A23F8467-8334-4F7E-B728-5280E727CAE9}" srcOrd="0" destOrd="0" parTransId="{2F437077-A22B-444F-BB32-8D978E3D50BF}" sibTransId="{6F7421D8-4B91-4942-BF34-61C37E9DBF22}"/>
    <dgm:cxn modelId="{3A02E654-BEBE-4769-B91B-B41EBF6953F7}" srcId="{1C30CCF6-67C6-401D-BFCD-8C62F4015EB3}" destId="{62A0B5A5-4DF1-4DF3-8854-851E4318532E}" srcOrd="4" destOrd="0" parTransId="{996AB25A-1E62-499D-B9BB-D62339E082C7}" sibTransId="{50BA6ED1-067D-4263-8DAC-6E6196B81C1D}"/>
    <dgm:cxn modelId="{C3E92586-2CF4-4553-A1FE-F29F814B1AF3}" type="presOf" srcId="{28834CC7-9F41-4977-BD25-B9EE915EC52A}" destId="{797E1247-EBF7-4D15-99D5-9C6887BA1DD2}" srcOrd="0" destOrd="0" presId="urn:microsoft.com/office/officeart/2005/8/layout/vList2"/>
    <dgm:cxn modelId="{5073B4BB-A094-410C-9A6B-1EBB4D8A1B58}" srcId="{1C30CCF6-67C6-401D-BFCD-8C62F4015EB3}" destId="{28834CC7-9F41-4977-BD25-B9EE915EC52A}" srcOrd="1" destOrd="0" parTransId="{A536AF69-41CA-4A4F-9849-5BC0D0C9B461}" sibTransId="{6C530413-F0BA-45BB-9D56-06EDBD598624}"/>
    <dgm:cxn modelId="{85C88FCC-810C-4AA0-A4BC-68D834A89391}" type="presOf" srcId="{1C30CCF6-67C6-401D-BFCD-8C62F4015EB3}" destId="{FA38EF75-62E5-47AE-A93A-850F4EC22E89}" srcOrd="0" destOrd="0" presId="urn:microsoft.com/office/officeart/2005/8/layout/vList2"/>
    <dgm:cxn modelId="{D407CE77-8ADB-43EF-9423-9A008A82B964}" type="presParOf" srcId="{FA38EF75-62E5-47AE-A93A-850F4EC22E89}" destId="{B74FE45A-9247-4B3C-B305-21885E252A19}" srcOrd="0" destOrd="0" presId="urn:microsoft.com/office/officeart/2005/8/layout/vList2"/>
    <dgm:cxn modelId="{AAE10DEE-B5F8-4149-B6A5-D462B4E0F8B9}" type="presParOf" srcId="{FA38EF75-62E5-47AE-A93A-850F4EC22E89}" destId="{7194391B-EF5C-49B6-BFB5-C1B406817A2E}" srcOrd="1" destOrd="0" presId="urn:microsoft.com/office/officeart/2005/8/layout/vList2"/>
    <dgm:cxn modelId="{983E3E75-9E84-4F49-ABFB-A5BECE6E36C4}" type="presParOf" srcId="{FA38EF75-62E5-47AE-A93A-850F4EC22E89}" destId="{797E1247-EBF7-4D15-99D5-9C6887BA1DD2}" srcOrd="2" destOrd="0" presId="urn:microsoft.com/office/officeart/2005/8/layout/vList2"/>
    <dgm:cxn modelId="{767DD766-6022-430D-BC1C-5EBF52902237}" type="presParOf" srcId="{FA38EF75-62E5-47AE-A93A-850F4EC22E89}" destId="{8CD3C0EB-DAA3-442F-9815-09F8FD6CED5A}" srcOrd="3" destOrd="0" presId="urn:microsoft.com/office/officeart/2005/8/layout/vList2"/>
    <dgm:cxn modelId="{2D872223-695D-49F2-8123-1B9EC9838079}" type="presParOf" srcId="{FA38EF75-62E5-47AE-A93A-850F4EC22E89}" destId="{2D06859C-C011-4EA7-BFF2-DF62835AE2B3}" srcOrd="4" destOrd="0" presId="urn:microsoft.com/office/officeart/2005/8/layout/vList2"/>
    <dgm:cxn modelId="{1961EAA9-9380-423D-AC6F-C338CB40C602}" type="presParOf" srcId="{FA38EF75-62E5-47AE-A93A-850F4EC22E89}" destId="{BAAB4993-64AA-402D-8DC2-142D79F320BB}" srcOrd="5" destOrd="0" presId="urn:microsoft.com/office/officeart/2005/8/layout/vList2"/>
    <dgm:cxn modelId="{AD753FA6-EC20-4B77-94CB-61C4D307763D}" type="presParOf" srcId="{FA38EF75-62E5-47AE-A93A-850F4EC22E89}" destId="{10E04E9A-0937-4518-B68E-686E778966DD}" srcOrd="6" destOrd="0" presId="urn:microsoft.com/office/officeart/2005/8/layout/vList2"/>
    <dgm:cxn modelId="{4F92C6F0-5D6E-48CD-A341-E3DA34F64A54}" type="presParOf" srcId="{FA38EF75-62E5-47AE-A93A-850F4EC22E89}" destId="{03BFF599-1EFE-420E-BC9A-CEA3B378D3D7}" srcOrd="7" destOrd="0" presId="urn:microsoft.com/office/officeart/2005/8/layout/vList2"/>
    <dgm:cxn modelId="{984F377E-FA34-4C76-B010-7977D4BE0543}" type="presParOf" srcId="{FA38EF75-62E5-47AE-A93A-850F4EC22E89}" destId="{56F9EC63-7B98-49D3-8C83-6D21FF21AC6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15200C-FC33-4B10-A5D3-69BE45A848F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27A827-A3B0-4982-A370-905E3F12ADD2}">
      <dgm:prSet phldrT="[Text]"/>
      <dgm:spPr/>
      <dgm:t>
        <a:bodyPr/>
        <a:lstStyle/>
        <a:p>
          <a:r>
            <a:rPr lang="en-US" dirty="0" smtClean="0"/>
            <a:t>Little corresponding evidence on what teacher characteristics or training are </a:t>
          </a:r>
          <a:r>
            <a:rPr lang="en-US" b="1" i="1" dirty="0" smtClean="0"/>
            <a:t>differentially</a:t>
          </a:r>
          <a:r>
            <a:rPr lang="en-US" dirty="0" smtClean="0"/>
            <a:t> or </a:t>
          </a:r>
          <a:r>
            <a:rPr lang="en-US" b="1" i="1" dirty="0" smtClean="0"/>
            <a:t>specifically</a:t>
          </a:r>
          <a:r>
            <a:rPr lang="en-US" dirty="0" smtClean="0"/>
            <a:t> beneficial for </a:t>
          </a:r>
          <a:r>
            <a:rPr lang="en-US" b="1" i="1" dirty="0" smtClean="0"/>
            <a:t>English language learners</a:t>
          </a:r>
          <a:endParaRPr lang="en-US" b="1" i="1" dirty="0"/>
        </a:p>
      </dgm:t>
    </dgm:pt>
    <dgm:pt modelId="{404F077F-968C-47B1-948E-D0F6C3CB564F}" type="parTrans" cxnId="{F4F3612B-4AFD-4942-9F52-F127A740F5F6}">
      <dgm:prSet/>
      <dgm:spPr/>
      <dgm:t>
        <a:bodyPr/>
        <a:lstStyle/>
        <a:p>
          <a:endParaRPr lang="en-US"/>
        </a:p>
      </dgm:t>
    </dgm:pt>
    <dgm:pt modelId="{5A9BD990-6105-405F-A64E-CE84BB420070}" type="sibTrans" cxnId="{F4F3612B-4AFD-4942-9F52-F127A740F5F6}">
      <dgm:prSet/>
      <dgm:spPr/>
      <dgm:t>
        <a:bodyPr/>
        <a:lstStyle/>
        <a:p>
          <a:endParaRPr lang="en-US"/>
        </a:p>
      </dgm:t>
    </dgm:pt>
    <dgm:pt modelId="{EA884796-7975-4483-92F0-172D92528E0F}" type="pres">
      <dgm:prSet presAssocID="{9B15200C-FC33-4B10-A5D3-69BE45A848FD}" presName="linear" presStyleCnt="0">
        <dgm:presLayoutVars>
          <dgm:animLvl val="lvl"/>
          <dgm:resizeHandles val="exact"/>
        </dgm:presLayoutVars>
      </dgm:prSet>
      <dgm:spPr/>
    </dgm:pt>
    <dgm:pt modelId="{A480CDC3-A380-444E-A4C3-D463DB84F53F}" type="pres">
      <dgm:prSet presAssocID="{3427A827-A3B0-4982-A370-905E3F12ADD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F3612B-4AFD-4942-9F52-F127A740F5F6}" srcId="{9B15200C-FC33-4B10-A5D3-69BE45A848FD}" destId="{3427A827-A3B0-4982-A370-905E3F12ADD2}" srcOrd="0" destOrd="0" parTransId="{404F077F-968C-47B1-948E-D0F6C3CB564F}" sibTransId="{5A9BD990-6105-405F-A64E-CE84BB420070}"/>
    <dgm:cxn modelId="{A18665C4-9444-48B4-A80A-31351CEC9CD6}" type="presOf" srcId="{9B15200C-FC33-4B10-A5D3-69BE45A848FD}" destId="{EA884796-7975-4483-92F0-172D92528E0F}" srcOrd="0" destOrd="0" presId="urn:microsoft.com/office/officeart/2005/8/layout/vList2"/>
    <dgm:cxn modelId="{E04288ED-2ACF-4E57-B564-6E641ED32B5A}" type="presOf" srcId="{3427A827-A3B0-4982-A370-905E3F12ADD2}" destId="{A480CDC3-A380-444E-A4C3-D463DB84F53F}" srcOrd="0" destOrd="0" presId="urn:microsoft.com/office/officeart/2005/8/layout/vList2"/>
    <dgm:cxn modelId="{CBB84669-97B7-4405-A050-B0BD560B72DC}" type="presParOf" srcId="{EA884796-7975-4483-92F0-172D92528E0F}" destId="{A480CDC3-A380-444E-A4C3-D463DB84F53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30CCF6-67C6-401D-BFCD-8C62F4015EB3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23F8467-8334-4F7E-B728-5280E727CAE9}">
      <dgm:prSet phldrT="[Text]" custT="1"/>
      <dgm:spPr/>
      <dgm:t>
        <a:bodyPr/>
        <a:lstStyle/>
        <a:p>
          <a:pPr marL="463550" indent="-463550"/>
          <a:r>
            <a:rPr lang="en-US" sz="2800" b="1" dirty="0" smtClean="0"/>
            <a:t>1.  Do teacher characteristics that predict growth for non-ELLs also predict growth ELLs?</a:t>
          </a:r>
          <a:endParaRPr lang="en-US" sz="2800" b="1" dirty="0"/>
        </a:p>
      </dgm:t>
    </dgm:pt>
    <dgm:pt modelId="{2F437077-A22B-444F-BB32-8D978E3D50BF}" type="parTrans" cxnId="{6A79DF15-5522-43D2-947A-75F4B10E41A1}">
      <dgm:prSet/>
      <dgm:spPr/>
      <dgm:t>
        <a:bodyPr/>
        <a:lstStyle/>
        <a:p>
          <a:endParaRPr lang="en-US" sz="2800" b="1">
            <a:solidFill>
              <a:schemeClr val="accent4">
                <a:lumMod val="50000"/>
              </a:schemeClr>
            </a:solidFill>
          </a:endParaRPr>
        </a:p>
      </dgm:t>
    </dgm:pt>
    <dgm:pt modelId="{6F7421D8-4B91-4942-BF34-61C37E9DBF22}" type="sibTrans" cxnId="{6A79DF15-5522-43D2-947A-75F4B10E41A1}">
      <dgm:prSet/>
      <dgm:spPr/>
      <dgm:t>
        <a:bodyPr/>
        <a:lstStyle/>
        <a:p>
          <a:endParaRPr lang="en-US" sz="2800" b="1">
            <a:solidFill>
              <a:schemeClr val="accent4">
                <a:lumMod val="50000"/>
              </a:schemeClr>
            </a:solidFill>
          </a:endParaRPr>
        </a:p>
      </dgm:t>
    </dgm:pt>
    <dgm:pt modelId="{FA38EF75-62E5-47AE-A93A-850F4EC22E89}" type="pres">
      <dgm:prSet presAssocID="{1C30CCF6-67C6-401D-BFCD-8C62F4015EB3}" presName="linear" presStyleCnt="0">
        <dgm:presLayoutVars>
          <dgm:animLvl val="lvl"/>
          <dgm:resizeHandles val="exact"/>
        </dgm:presLayoutVars>
      </dgm:prSet>
      <dgm:spPr/>
    </dgm:pt>
    <dgm:pt modelId="{B74FE45A-9247-4B3C-B305-21885E252A19}" type="pres">
      <dgm:prSet presAssocID="{A23F8467-8334-4F7E-B728-5280E727CAE9}" presName="parentText" presStyleLbl="node1" presStyleIdx="0" presStyleCnt="1" custLinFactY="-34922" custLinFactNeighborX="-2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79DF15-5522-43D2-947A-75F4B10E41A1}" srcId="{1C30CCF6-67C6-401D-BFCD-8C62F4015EB3}" destId="{A23F8467-8334-4F7E-B728-5280E727CAE9}" srcOrd="0" destOrd="0" parTransId="{2F437077-A22B-444F-BB32-8D978E3D50BF}" sibTransId="{6F7421D8-4B91-4942-BF34-61C37E9DBF22}"/>
    <dgm:cxn modelId="{4911BD9C-4FCC-400D-91E3-0671E8290F9D}" type="presOf" srcId="{A23F8467-8334-4F7E-B728-5280E727CAE9}" destId="{B74FE45A-9247-4B3C-B305-21885E252A19}" srcOrd="0" destOrd="0" presId="urn:microsoft.com/office/officeart/2005/8/layout/vList2"/>
    <dgm:cxn modelId="{D8AA15C5-CEDA-4F9F-9E29-6E556E107B04}" type="presOf" srcId="{1C30CCF6-67C6-401D-BFCD-8C62F4015EB3}" destId="{FA38EF75-62E5-47AE-A93A-850F4EC22E89}" srcOrd="0" destOrd="0" presId="urn:microsoft.com/office/officeart/2005/8/layout/vList2"/>
    <dgm:cxn modelId="{6AC6AB37-A2C5-4E69-91FD-AFE2EC6E66BD}" type="presParOf" srcId="{FA38EF75-62E5-47AE-A93A-850F4EC22E89}" destId="{B74FE45A-9247-4B3C-B305-21885E252A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30CCF6-67C6-401D-BFCD-8C62F4015EB3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23F8467-8334-4F7E-B728-5280E727CAE9}">
      <dgm:prSet phldrT="[Text]" custT="1"/>
      <dgm:spPr/>
      <dgm:t>
        <a:bodyPr/>
        <a:lstStyle/>
        <a:p>
          <a:pPr algn="ctr"/>
          <a:r>
            <a:rPr lang="en-US" sz="3200" dirty="0" smtClean="0"/>
            <a:t>own test performance</a:t>
          </a:r>
          <a:endParaRPr lang="en-US" sz="3200" dirty="0"/>
        </a:p>
      </dgm:t>
    </dgm:pt>
    <dgm:pt modelId="{6F7421D8-4B91-4942-BF34-61C37E9DBF22}" type="sibTrans" cxnId="{6A79DF15-5522-43D2-947A-75F4B10E41A1}">
      <dgm:prSet/>
      <dgm:spPr/>
      <dgm:t>
        <a:bodyPr/>
        <a:lstStyle/>
        <a:p>
          <a:endParaRPr lang="en-US" sz="4000">
            <a:solidFill>
              <a:schemeClr val="accent4">
                <a:lumMod val="50000"/>
              </a:schemeClr>
            </a:solidFill>
          </a:endParaRPr>
        </a:p>
      </dgm:t>
    </dgm:pt>
    <dgm:pt modelId="{2F437077-A22B-444F-BB32-8D978E3D50BF}" type="parTrans" cxnId="{6A79DF15-5522-43D2-947A-75F4B10E41A1}">
      <dgm:prSet/>
      <dgm:spPr/>
      <dgm:t>
        <a:bodyPr/>
        <a:lstStyle/>
        <a:p>
          <a:endParaRPr lang="en-US" sz="4000">
            <a:solidFill>
              <a:schemeClr val="accent4">
                <a:lumMod val="50000"/>
              </a:schemeClr>
            </a:solidFill>
          </a:endParaRPr>
        </a:p>
      </dgm:t>
    </dgm:pt>
    <dgm:pt modelId="{B3D05459-8008-431F-8CCA-7E699E60C2D7}">
      <dgm:prSet custT="1"/>
      <dgm:spPr/>
      <dgm:t>
        <a:bodyPr/>
        <a:lstStyle/>
        <a:p>
          <a:pPr algn="ctr"/>
          <a:r>
            <a:rPr lang="en-US" sz="3200" dirty="0" smtClean="0"/>
            <a:t>teaching experience</a:t>
          </a:r>
          <a:endParaRPr lang="en-US" sz="3200" dirty="0"/>
        </a:p>
      </dgm:t>
    </dgm:pt>
    <dgm:pt modelId="{75C98D2D-3ED8-46C6-A280-A64B3AA7765C}" type="sibTrans" cxnId="{0E1C19D6-0EB0-4011-9A85-AC6D7E80B3D6}">
      <dgm:prSet/>
      <dgm:spPr/>
      <dgm:t>
        <a:bodyPr/>
        <a:lstStyle/>
        <a:p>
          <a:endParaRPr lang="en-US" sz="4000"/>
        </a:p>
      </dgm:t>
    </dgm:pt>
    <dgm:pt modelId="{008252AE-A38C-4C50-B7DD-F24177879A1B}" type="parTrans" cxnId="{0E1C19D6-0EB0-4011-9A85-AC6D7E80B3D6}">
      <dgm:prSet/>
      <dgm:spPr/>
      <dgm:t>
        <a:bodyPr/>
        <a:lstStyle/>
        <a:p>
          <a:endParaRPr lang="en-US" sz="4000"/>
        </a:p>
      </dgm:t>
    </dgm:pt>
    <dgm:pt modelId="{FA38EF75-62E5-47AE-A93A-850F4EC22E89}" type="pres">
      <dgm:prSet presAssocID="{1C30CCF6-67C6-401D-BFCD-8C62F4015EB3}" presName="linear" presStyleCnt="0">
        <dgm:presLayoutVars>
          <dgm:animLvl val="lvl"/>
          <dgm:resizeHandles val="exact"/>
        </dgm:presLayoutVars>
      </dgm:prSet>
      <dgm:spPr/>
    </dgm:pt>
    <dgm:pt modelId="{B74FE45A-9247-4B3C-B305-21885E252A19}" type="pres">
      <dgm:prSet presAssocID="{A23F8467-8334-4F7E-B728-5280E727CAE9}" presName="parentText" presStyleLbl="node1" presStyleIdx="0" presStyleCnt="2" custLinFactY="-14878" custLinFactNeighborX="4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4391B-EF5C-49B6-BFB5-C1B406817A2E}" type="pres">
      <dgm:prSet presAssocID="{6F7421D8-4B91-4942-BF34-61C37E9DBF22}" presName="spacer" presStyleCnt="0"/>
      <dgm:spPr/>
    </dgm:pt>
    <dgm:pt modelId="{FFF7BF2C-10B6-4087-B9E8-CD604DB309C6}" type="pres">
      <dgm:prSet presAssocID="{B3D05459-8008-431F-8CCA-7E699E60C2D7}" presName="parentText" presStyleLbl="node1" presStyleIdx="1" presStyleCnt="2" custLinFactNeighborX="-42" custLinFactNeighborY="709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385103-9062-46AF-ADE7-7EF082B773DF}" type="presOf" srcId="{1C30CCF6-67C6-401D-BFCD-8C62F4015EB3}" destId="{FA38EF75-62E5-47AE-A93A-850F4EC22E89}" srcOrd="0" destOrd="0" presId="urn:microsoft.com/office/officeart/2005/8/layout/vList2"/>
    <dgm:cxn modelId="{0E1C19D6-0EB0-4011-9A85-AC6D7E80B3D6}" srcId="{1C30CCF6-67C6-401D-BFCD-8C62F4015EB3}" destId="{B3D05459-8008-431F-8CCA-7E699E60C2D7}" srcOrd="1" destOrd="0" parTransId="{008252AE-A38C-4C50-B7DD-F24177879A1B}" sibTransId="{75C98D2D-3ED8-46C6-A280-A64B3AA7765C}"/>
    <dgm:cxn modelId="{1F34275B-50AE-483C-8FA8-BC6400816BB7}" type="presOf" srcId="{A23F8467-8334-4F7E-B728-5280E727CAE9}" destId="{B74FE45A-9247-4B3C-B305-21885E252A19}" srcOrd="0" destOrd="0" presId="urn:microsoft.com/office/officeart/2005/8/layout/vList2"/>
    <dgm:cxn modelId="{6A79DF15-5522-43D2-947A-75F4B10E41A1}" srcId="{1C30CCF6-67C6-401D-BFCD-8C62F4015EB3}" destId="{A23F8467-8334-4F7E-B728-5280E727CAE9}" srcOrd="0" destOrd="0" parTransId="{2F437077-A22B-444F-BB32-8D978E3D50BF}" sibTransId="{6F7421D8-4B91-4942-BF34-61C37E9DBF22}"/>
    <dgm:cxn modelId="{2E9F6E6A-6CED-4BD3-A841-1AF5C26211F6}" type="presOf" srcId="{B3D05459-8008-431F-8CCA-7E699E60C2D7}" destId="{FFF7BF2C-10B6-4087-B9E8-CD604DB309C6}" srcOrd="0" destOrd="0" presId="urn:microsoft.com/office/officeart/2005/8/layout/vList2"/>
    <dgm:cxn modelId="{E192642A-D33F-4B98-9349-3C1044A08E54}" type="presParOf" srcId="{FA38EF75-62E5-47AE-A93A-850F4EC22E89}" destId="{B74FE45A-9247-4B3C-B305-21885E252A19}" srcOrd="0" destOrd="0" presId="urn:microsoft.com/office/officeart/2005/8/layout/vList2"/>
    <dgm:cxn modelId="{6FFBF3E9-96DA-47F1-90F4-2F780688B327}" type="presParOf" srcId="{FA38EF75-62E5-47AE-A93A-850F4EC22E89}" destId="{7194391B-EF5C-49B6-BFB5-C1B406817A2E}" srcOrd="1" destOrd="0" presId="urn:microsoft.com/office/officeart/2005/8/layout/vList2"/>
    <dgm:cxn modelId="{1D5D2991-534A-4ABD-B918-14F7361890F8}" type="presParOf" srcId="{FA38EF75-62E5-47AE-A93A-850F4EC22E89}" destId="{FFF7BF2C-10B6-4087-B9E8-CD604DB309C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30CCF6-67C6-401D-BFCD-8C62F4015EB3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23F8467-8334-4F7E-B728-5280E727CAE9}">
      <dgm:prSet phldrT="[Text]" custT="1"/>
      <dgm:spPr/>
      <dgm:t>
        <a:bodyPr/>
        <a:lstStyle/>
        <a:p>
          <a:pPr marL="463550" indent="-463550"/>
          <a:r>
            <a:rPr lang="en-US" sz="2800" b="1" dirty="0" smtClean="0"/>
            <a:t>1.  Do teacher characteristics that predict growth for non-ELLs also predict growth ELLs?</a:t>
          </a:r>
          <a:endParaRPr lang="en-US" sz="2800" b="1" dirty="0"/>
        </a:p>
      </dgm:t>
    </dgm:pt>
    <dgm:pt modelId="{2F437077-A22B-444F-BB32-8D978E3D50BF}" type="parTrans" cxnId="{6A79DF15-5522-43D2-947A-75F4B10E41A1}">
      <dgm:prSet/>
      <dgm:spPr/>
      <dgm:t>
        <a:bodyPr/>
        <a:lstStyle/>
        <a:p>
          <a:endParaRPr lang="en-US" sz="2800" b="1">
            <a:solidFill>
              <a:schemeClr val="accent4">
                <a:lumMod val="50000"/>
              </a:schemeClr>
            </a:solidFill>
          </a:endParaRPr>
        </a:p>
      </dgm:t>
    </dgm:pt>
    <dgm:pt modelId="{6F7421D8-4B91-4942-BF34-61C37E9DBF22}" type="sibTrans" cxnId="{6A79DF15-5522-43D2-947A-75F4B10E41A1}">
      <dgm:prSet/>
      <dgm:spPr/>
      <dgm:t>
        <a:bodyPr/>
        <a:lstStyle/>
        <a:p>
          <a:endParaRPr lang="en-US" sz="2800" b="1">
            <a:solidFill>
              <a:schemeClr val="accent4">
                <a:lumMod val="50000"/>
              </a:schemeClr>
            </a:solidFill>
          </a:endParaRPr>
        </a:p>
      </dgm:t>
    </dgm:pt>
    <dgm:pt modelId="{56F1BFC4-6F85-4FB4-BF3E-E848EDD7D7DA}">
      <dgm:prSet custT="1"/>
      <dgm:spPr/>
      <dgm:t>
        <a:bodyPr/>
        <a:lstStyle/>
        <a:p>
          <a:pPr marL="463550" indent="-463550"/>
          <a:r>
            <a:rPr lang="en-US" sz="2800" b="1" dirty="0" smtClean="0"/>
            <a:t>2.  Do experiences related to teaching ELLs differentially predict effectiveness with ELLs?</a:t>
          </a:r>
          <a:endParaRPr lang="en-US" sz="2800" b="1" dirty="0"/>
        </a:p>
      </dgm:t>
    </dgm:pt>
    <dgm:pt modelId="{FEFF3E9D-B9A0-437E-B95E-1F429D9D3FFD}" type="parTrans" cxnId="{B0358821-4BF5-416F-831C-4D2BF09A5D2B}">
      <dgm:prSet/>
      <dgm:spPr/>
      <dgm:t>
        <a:bodyPr/>
        <a:lstStyle/>
        <a:p>
          <a:endParaRPr lang="en-US" sz="2800" b="1"/>
        </a:p>
      </dgm:t>
    </dgm:pt>
    <dgm:pt modelId="{F297A6EB-0561-4E35-98B1-271AABF2611B}" type="sibTrans" cxnId="{B0358821-4BF5-416F-831C-4D2BF09A5D2B}">
      <dgm:prSet/>
      <dgm:spPr/>
      <dgm:t>
        <a:bodyPr/>
        <a:lstStyle/>
        <a:p>
          <a:endParaRPr lang="en-US" sz="2800" b="1"/>
        </a:p>
      </dgm:t>
    </dgm:pt>
    <dgm:pt modelId="{FA38EF75-62E5-47AE-A93A-850F4EC22E89}" type="pres">
      <dgm:prSet presAssocID="{1C30CCF6-67C6-401D-BFCD-8C62F4015EB3}" presName="linear" presStyleCnt="0">
        <dgm:presLayoutVars>
          <dgm:animLvl val="lvl"/>
          <dgm:resizeHandles val="exact"/>
        </dgm:presLayoutVars>
      </dgm:prSet>
      <dgm:spPr/>
    </dgm:pt>
    <dgm:pt modelId="{B74FE45A-9247-4B3C-B305-21885E252A19}" type="pres">
      <dgm:prSet presAssocID="{A23F8467-8334-4F7E-B728-5280E727CAE9}" presName="parentText" presStyleLbl="node1" presStyleIdx="0" presStyleCnt="2" custLinFactNeighborX="-3168" custLinFactNeighborY="-563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4391B-EF5C-49B6-BFB5-C1B406817A2E}" type="pres">
      <dgm:prSet presAssocID="{6F7421D8-4B91-4942-BF34-61C37E9DBF22}" presName="spacer" presStyleCnt="0"/>
      <dgm:spPr/>
    </dgm:pt>
    <dgm:pt modelId="{1DC5AD17-0E15-44F2-AF9B-71E8F5275B89}" type="pres">
      <dgm:prSet presAssocID="{56F1BFC4-6F85-4FB4-BF3E-E848EDD7D7D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79DF15-5522-43D2-947A-75F4B10E41A1}" srcId="{1C30CCF6-67C6-401D-BFCD-8C62F4015EB3}" destId="{A23F8467-8334-4F7E-B728-5280E727CAE9}" srcOrd="0" destOrd="0" parTransId="{2F437077-A22B-444F-BB32-8D978E3D50BF}" sibTransId="{6F7421D8-4B91-4942-BF34-61C37E9DBF22}"/>
    <dgm:cxn modelId="{C9C43A88-FD6C-4CC5-A76F-5814A9931805}" type="presOf" srcId="{56F1BFC4-6F85-4FB4-BF3E-E848EDD7D7DA}" destId="{1DC5AD17-0E15-44F2-AF9B-71E8F5275B89}" srcOrd="0" destOrd="0" presId="urn:microsoft.com/office/officeart/2005/8/layout/vList2"/>
    <dgm:cxn modelId="{F84A5F2C-468B-4312-9023-905DB8B790CD}" type="presOf" srcId="{A23F8467-8334-4F7E-B728-5280E727CAE9}" destId="{B74FE45A-9247-4B3C-B305-21885E252A19}" srcOrd="0" destOrd="0" presId="urn:microsoft.com/office/officeart/2005/8/layout/vList2"/>
    <dgm:cxn modelId="{B0358821-4BF5-416F-831C-4D2BF09A5D2B}" srcId="{1C30CCF6-67C6-401D-BFCD-8C62F4015EB3}" destId="{56F1BFC4-6F85-4FB4-BF3E-E848EDD7D7DA}" srcOrd="1" destOrd="0" parTransId="{FEFF3E9D-B9A0-437E-B95E-1F429D9D3FFD}" sibTransId="{F297A6EB-0561-4E35-98B1-271AABF2611B}"/>
    <dgm:cxn modelId="{068C2129-F221-46AB-9DC3-192D5A74DDAD}" type="presOf" srcId="{1C30CCF6-67C6-401D-BFCD-8C62F4015EB3}" destId="{FA38EF75-62E5-47AE-A93A-850F4EC22E89}" srcOrd="0" destOrd="0" presId="urn:microsoft.com/office/officeart/2005/8/layout/vList2"/>
    <dgm:cxn modelId="{C1CB5E27-B088-4C55-8F76-75D92C9CE3A2}" type="presParOf" srcId="{FA38EF75-62E5-47AE-A93A-850F4EC22E89}" destId="{B74FE45A-9247-4B3C-B305-21885E252A19}" srcOrd="0" destOrd="0" presId="urn:microsoft.com/office/officeart/2005/8/layout/vList2"/>
    <dgm:cxn modelId="{ED7D4E2C-C491-43CD-B384-7C03F467199B}" type="presParOf" srcId="{FA38EF75-62E5-47AE-A93A-850F4EC22E89}" destId="{7194391B-EF5C-49B6-BFB5-C1B406817A2E}" srcOrd="1" destOrd="0" presId="urn:microsoft.com/office/officeart/2005/8/layout/vList2"/>
    <dgm:cxn modelId="{93BA9889-63A8-4D43-A0CB-41B5D236257D}" type="presParOf" srcId="{FA38EF75-62E5-47AE-A93A-850F4EC22E89}" destId="{1DC5AD17-0E15-44F2-AF9B-71E8F5275B8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30CCF6-67C6-401D-BFCD-8C62F4015EB3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23F8467-8334-4F7E-B728-5280E727CAE9}">
      <dgm:prSet phldrT="[Text]" custT="1"/>
      <dgm:spPr/>
      <dgm:t>
        <a:bodyPr/>
        <a:lstStyle/>
        <a:p>
          <a:pPr algn="ctr"/>
          <a:r>
            <a:rPr lang="en-US" sz="3200" dirty="0" smtClean="0"/>
            <a:t>teaching experience with ELLs</a:t>
          </a:r>
          <a:endParaRPr lang="en-US" sz="3200" dirty="0"/>
        </a:p>
      </dgm:t>
    </dgm:pt>
    <dgm:pt modelId="{6F7421D8-4B91-4942-BF34-61C37E9DBF22}" type="sibTrans" cxnId="{6A79DF15-5522-43D2-947A-75F4B10E41A1}">
      <dgm:prSet/>
      <dgm:spPr/>
      <dgm:t>
        <a:bodyPr/>
        <a:lstStyle/>
        <a:p>
          <a:pPr algn="ctr"/>
          <a:endParaRPr lang="en-US" sz="4400">
            <a:solidFill>
              <a:schemeClr val="accent4">
                <a:lumMod val="50000"/>
              </a:schemeClr>
            </a:solidFill>
          </a:endParaRPr>
        </a:p>
      </dgm:t>
    </dgm:pt>
    <dgm:pt modelId="{2F437077-A22B-444F-BB32-8D978E3D50BF}" type="parTrans" cxnId="{6A79DF15-5522-43D2-947A-75F4B10E41A1}">
      <dgm:prSet/>
      <dgm:spPr/>
      <dgm:t>
        <a:bodyPr/>
        <a:lstStyle/>
        <a:p>
          <a:pPr algn="ctr"/>
          <a:endParaRPr lang="en-US" sz="4400">
            <a:solidFill>
              <a:schemeClr val="accent4">
                <a:lumMod val="50000"/>
              </a:schemeClr>
            </a:solidFill>
          </a:endParaRPr>
        </a:p>
      </dgm:t>
    </dgm:pt>
    <dgm:pt modelId="{42E86EDF-BA53-43F3-BF8C-3E8C77398E00}">
      <dgm:prSet custT="1"/>
      <dgm:spPr/>
      <dgm:t>
        <a:bodyPr/>
        <a:lstStyle/>
        <a:p>
          <a:pPr algn="ctr"/>
          <a:r>
            <a:rPr lang="en-US" sz="3200" dirty="0" smtClean="0"/>
            <a:t>pre-service preparation addressing skills for teaching ELLs</a:t>
          </a:r>
        </a:p>
      </dgm:t>
    </dgm:pt>
    <dgm:pt modelId="{BE0087A5-300B-44A2-8BAC-3E372960BC40}" type="parTrans" cxnId="{5CC3BE68-8563-41B6-8BF9-889DB6342D18}">
      <dgm:prSet/>
      <dgm:spPr/>
      <dgm:t>
        <a:bodyPr/>
        <a:lstStyle/>
        <a:p>
          <a:pPr algn="ctr"/>
          <a:endParaRPr lang="en-US" sz="2000"/>
        </a:p>
      </dgm:t>
    </dgm:pt>
    <dgm:pt modelId="{63377627-751F-4DEC-AB71-01DF6C8B03A8}" type="sibTrans" cxnId="{5CC3BE68-8563-41B6-8BF9-889DB6342D18}">
      <dgm:prSet/>
      <dgm:spPr/>
      <dgm:t>
        <a:bodyPr/>
        <a:lstStyle/>
        <a:p>
          <a:pPr algn="ctr"/>
          <a:endParaRPr lang="en-US" sz="2000"/>
        </a:p>
      </dgm:t>
    </dgm:pt>
    <dgm:pt modelId="{76E14907-0C0A-4EAD-B217-C1B8C9AC4FD7}">
      <dgm:prSet custT="1"/>
      <dgm:spPr/>
      <dgm:t>
        <a:bodyPr/>
        <a:lstStyle/>
        <a:p>
          <a:pPr algn="ctr"/>
          <a:r>
            <a:rPr lang="en-US" sz="3200" dirty="0" smtClean="0"/>
            <a:t>in-service preparation addressing skills for teaching ELLs</a:t>
          </a:r>
          <a:endParaRPr lang="en-US" sz="3200" dirty="0" smtClean="0"/>
        </a:p>
      </dgm:t>
    </dgm:pt>
    <dgm:pt modelId="{DF02136E-2ACE-41DA-906E-390723FA442F}" type="parTrans" cxnId="{5413A4DF-8C87-4F1A-9A56-26CDF4AF63E0}">
      <dgm:prSet/>
      <dgm:spPr/>
      <dgm:t>
        <a:bodyPr/>
        <a:lstStyle/>
        <a:p>
          <a:pPr algn="ctr"/>
          <a:endParaRPr lang="en-US" sz="2000"/>
        </a:p>
      </dgm:t>
    </dgm:pt>
    <dgm:pt modelId="{DB5A48BC-A36B-46AC-8492-1C4764E25D32}" type="sibTrans" cxnId="{5413A4DF-8C87-4F1A-9A56-26CDF4AF63E0}">
      <dgm:prSet/>
      <dgm:spPr/>
      <dgm:t>
        <a:bodyPr/>
        <a:lstStyle/>
        <a:p>
          <a:pPr algn="ctr"/>
          <a:endParaRPr lang="en-US" sz="2000"/>
        </a:p>
      </dgm:t>
    </dgm:pt>
    <dgm:pt modelId="{E8F4AAA4-33A5-4084-A77B-72DEB26296E7}">
      <dgm:prSet custT="1"/>
      <dgm:spPr/>
      <dgm:t>
        <a:bodyPr/>
        <a:lstStyle/>
        <a:p>
          <a:pPr algn="ctr"/>
          <a:r>
            <a:rPr lang="en-US" sz="3200" dirty="0" smtClean="0"/>
            <a:t>ESL Certification</a:t>
          </a:r>
        </a:p>
      </dgm:t>
    </dgm:pt>
    <dgm:pt modelId="{E5761DAD-9BEB-47D4-91C1-100D98A9D991}" type="parTrans" cxnId="{6E3A9FCB-E9EA-47F4-9876-777B0CE9FEFC}">
      <dgm:prSet/>
      <dgm:spPr/>
      <dgm:t>
        <a:bodyPr/>
        <a:lstStyle/>
        <a:p>
          <a:pPr algn="ctr"/>
          <a:endParaRPr lang="en-US" sz="2000"/>
        </a:p>
      </dgm:t>
    </dgm:pt>
    <dgm:pt modelId="{4753EC74-A0EB-4C6B-AEF5-AFB5E671C57E}" type="sibTrans" cxnId="{6E3A9FCB-E9EA-47F4-9876-777B0CE9FEFC}">
      <dgm:prSet/>
      <dgm:spPr/>
      <dgm:t>
        <a:bodyPr/>
        <a:lstStyle/>
        <a:p>
          <a:pPr algn="ctr"/>
          <a:endParaRPr lang="en-US" sz="2000"/>
        </a:p>
      </dgm:t>
    </dgm:pt>
    <dgm:pt modelId="{FA38EF75-62E5-47AE-A93A-850F4EC22E89}" type="pres">
      <dgm:prSet presAssocID="{1C30CCF6-67C6-401D-BFCD-8C62F4015EB3}" presName="linear" presStyleCnt="0">
        <dgm:presLayoutVars>
          <dgm:animLvl val="lvl"/>
          <dgm:resizeHandles val="exact"/>
        </dgm:presLayoutVars>
      </dgm:prSet>
      <dgm:spPr/>
    </dgm:pt>
    <dgm:pt modelId="{B74FE45A-9247-4B3C-B305-21885E252A19}" type="pres">
      <dgm:prSet presAssocID="{A23F8467-8334-4F7E-B728-5280E727CAE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4391B-EF5C-49B6-BFB5-C1B406817A2E}" type="pres">
      <dgm:prSet presAssocID="{6F7421D8-4B91-4942-BF34-61C37E9DBF22}" presName="spacer" presStyleCnt="0"/>
      <dgm:spPr/>
    </dgm:pt>
    <dgm:pt modelId="{6D13EFFE-124B-461F-A97B-FACBF29291E0}" type="pres">
      <dgm:prSet presAssocID="{42E86EDF-BA53-43F3-BF8C-3E8C77398E0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5E590-CEC8-4C6A-9BF7-0EC0D1C425FE}" type="pres">
      <dgm:prSet presAssocID="{63377627-751F-4DEC-AB71-01DF6C8B03A8}" presName="spacer" presStyleCnt="0"/>
      <dgm:spPr/>
    </dgm:pt>
    <dgm:pt modelId="{C96508A6-B475-45AB-A602-8BA542FACB71}" type="pres">
      <dgm:prSet presAssocID="{76E14907-0C0A-4EAD-B217-C1B8C9AC4FD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D65DB-B59E-4E5F-8919-62A578A7E398}" type="pres">
      <dgm:prSet presAssocID="{DB5A48BC-A36B-46AC-8492-1C4764E25D32}" presName="spacer" presStyleCnt="0"/>
      <dgm:spPr/>
    </dgm:pt>
    <dgm:pt modelId="{D70387B8-6D54-4409-9336-7E799F97B462}" type="pres">
      <dgm:prSet presAssocID="{E8F4AAA4-33A5-4084-A77B-72DEB26296E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B70777F-7EC5-4608-856F-2E6C8BC48133}" type="presOf" srcId="{A23F8467-8334-4F7E-B728-5280E727CAE9}" destId="{B74FE45A-9247-4B3C-B305-21885E252A19}" srcOrd="0" destOrd="0" presId="urn:microsoft.com/office/officeart/2005/8/layout/vList2"/>
    <dgm:cxn modelId="{8F83AA01-3970-41EC-BCFB-A132F1F1CB4A}" type="presOf" srcId="{42E86EDF-BA53-43F3-BF8C-3E8C77398E00}" destId="{6D13EFFE-124B-461F-A97B-FACBF29291E0}" srcOrd="0" destOrd="0" presId="urn:microsoft.com/office/officeart/2005/8/layout/vList2"/>
    <dgm:cxn modelId="{6241425B-1E41-4FAC-ACE7-20B4AC9D3593}" type="presOf" srcId="{E8F4AAA4-33A5-4084-A77B-72DEB26296E7}" destId="{D70387B8-6D54-4409-9336-7E799F97B462}" srcOrd="0" destOrd="0" presId="urn:microsoft.com/office/officeart/2005/8/layout/vList2"/>
    <dgm:cxn modelId="{5CC3BE68-8563-41B6-8BF9-889DB6342D18}" srcId="{1C30CCF6-67C6-401D-BFCD-8C62F4015EB3}" destId="{42E86EDF-BA53-43F3-BF8C-3E8C77398E00}" srcOrd="1" destOrd="0" parTransId="{BE0087A5-300B-44A2-8BAC-3E372960BC40}" sibTransId="{63377627-751F-4DEC-AB71-01DF6C8B03A8}"/>
    <dgm:cxn modelId="{6E3A9FCB-E9EA-47F4-9876-777B0CE9FEFC}" srcId="{1C30CCF6-67C6-401D-BFCD-8C62F4015EB3}" destId="{E8F4AAA4-33A5-4084-A77B-72DEB26296E7}" srcOrd="3" destOrd="0" parTransId="{E5761DAD-9BEB-47D4-91C1-100D98A9D991}" sibTransId="{4753EC74-A0EB-4C6B-AEF5-AFB5E671C57E}"/>
    <dgm:cxn modelId="{BE23443A-C597-4F44-8B1C-E08E92B7FB6E}" type="presOf" srcId="{76E14907-0C0A-4EAD-B217-C1B8C9AC4FD7}" destId="{C96508A6-B475-45AB-A602-8BA542FACB71}" srcOrd="0" destOrd="0" presId="urn:microsoft.com/office/officeart/2005/8/layout/vList2"/>
    <dgm:cxn modelId="{6A79DF15-5522-43D2-947A-75F4B10E41A1}" srcId="{1C30CCF6-67C6-401D-BFCD-8C62F4015EB3}" destId="{A23F8467-8334-4F7E-B728-5280E727CAE9}" srcOrd="0" destOrd="0" parTransId="{2F437077-A22B-444F-BB32-8D978E3D50BF}" sibTransId="{6F7421D8-4B91-4942-BF34-61C37E9DBF22}"/>
    <dgm:cxn modelId="{5413A4DF-8C87-4F1A-9A56-26CDF4AF63E0}" srcId="{1C30CCF6-67C6-401D-BFCD-8C62F4015EB3}" destId="{76E14907-0C0A-4EAD-B217-C1B8C9AC4FD7}" srcOrd="2" destOrd="0" parTransId="{DF02136E-2ACE-41DA-906E-390723FA442F}" sibTransId="{DB5A48BC-A36B-46AC-8492-1C4764E25D32}"/>
    <dgm:cxn modelId="{8A4D4E4E-8C7A-40AB-94AD-8A6269A21333}" type="presOf" srcId="{1C30CCF6-67C6-401D-BFCD-8C62F4015EB3}" destId="{FA38EF75-62E5-47AE-A93A-850F4EC22E89}" srcOrd="0" destOrd="0" presId="urn:microsoft.com/office/officeart/2005/8/layout/vList2"/>
    <dgm:cxn modelId="{07667635-196B-4F12-9209-ECB9C3B5BBC2}" type="presParOf" srcId="{FA38EF75-62E5-47AE-A93A-850F4EC22E89}" destId="{B74FE45A-9247-4B3C-B305-21885E252A19}" srcOrd="0" destOrd="0" presId="urn:microsoft.com/office/officeart/2005/8/layout/vList2"/>
    <dgm:cxn modelId="{0E849F91-8129-42C5-A1AB-FFD19F725B8E}" type="presParOf" srcId="{FA38EF75-62E5-47AE-A93A-850F4EC22E89}" destId="{7194391B-EF5C-49B6-BFB5-C1B406817A2E}" srcOrd="1" destOrd="0" presId="urn:microsoft.com/office/officeart/2005/8/layout/vList2"/>
    <dgm:cxn modelId="{0DD502A9-0DBC-45D1-89B1-EFCDE9707F9E}" type="presParOf" srcId="{FA38EF75-62E5-47AE-A93A-850F4EC22E89}" destId="{6D13EFFE-124B-461F-A97B-FACBF29291E0}" srcOrd="2" destOrd="0" presId="urn:microsoft.com/office/officeart/2005/8/layout/vList2"/>
    <dgm:cxn modelId="{AEB77575-978D-46A7-B80F-CC3B23EDC0FA}" type="presParOf" srcId="{FA38EF75-62E5-47AE-A93A-850F4EC22E89}" destId="{D3F5E590-CEC8-4C6A-9BF7-0EC0D1C425FE}" srcOrd="3" destOrd="0" presId="urn:microsoft.com/office/officeart/2005/8/layout/vList2"/>
    <dgm:cxn modelId="{DF7E75C5-5C5A-4A06-B65B-489B11D8E00D}" type="presParOf" srcId="{FA38EF75-62E5-47AE-A93A-850F4EC22E89}" destId="{C96508A6-B475-45AB-A602-8BA542FACB71}" srcOrd="4" destOrd="0" presId="urn:microsoft.com/office/officeart/2005/8/layout/vList2"/>
    <dgm:cxn modelId="{5D76A36E-A7B7-452F-A239-771B3BCC496F}" type="presParOf" srcId="{FA38EF75-62E5-47AE-A93A-850F4EC22E89}" destId="{1F3D65DB-B59E-4E5F-8919-62A578A7E398}" srcOrd="5" destOrd="0" presId="urn:microsoft.com/office/officeart/2005/8/layout/vList2"/>
    <dgm:cxn modelId="{C1C183D4-1164-401E-8F00-8040E50DD23E}" type="presParOf" srcId="{FA38EF75-62E5-47AE-A93A-850F4EC22E89}" destId="{D70387B8-6D54-4409-9336-7E799F97B46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30CCF6-67C6-401D-BFCD-8C62F4015EB3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23F8467-8334-4F7E-B728-5280E727CAE9}">
      <dgm:prSet phldrT="[Text]" custT="1"/>
      <dgm:spPr/>
      <dgm:t>
        <a:bodyPr/>
        <a:lstStyle/>
        <a:p>
          <a:pPr marL="463550" indent="-463550"/>
          <a:r>
            <a:rPr lang="en-US" sz="2800" b="1" dirty="0" smtClean="0"/>
            <a:t>1.  Do teacher characteristics that predict growth for non-ELLs also predict growth ELLs?</a:t>
          </a:r>
          <a:endParaRPr lang="en-US" sz="2800" b="1" dirty="0"/>
        </a:p>
      </dgm:t>
    </dgm:pt>
    <dgm:pt modelId="{2F437077-A22B-444F-BB32-8D978E3D50BF}" type="parTrans" cxnId="{6A79DF15-5522-43D2-947A-75F4B10E41A1}">
      <dgm:prSet/>
      <dgm:spPr/>
      <dgm:t>
        <a:bodyPr/>
        <a:lstStyle/>
        <a:p>
          <a:endParaRPr lang="en-US" sz="2800" b="1">
            <a:solidFill>
              <a:schemeClr val="accent4">
                <a:lumMod val="50000"/>
              </a:schemeClr>
            </a:solidFill>
          </a:endParaRPr>
        </a:p>
      </dgm:t>
    </dgm:pt>
    <dgm:pt modelId="{6F7421D8-4B91-4942-BF34-61C37E9DBF22}" type="sibTrans" cxnId="{6A79DF15-5522-43D2-947A-75F4B10E41A1}">
      <dgm:prSet/>
      <dgm:spPr/>
      <dgm:t>
        <a:bodyPr/>
        <a:lstStyle/>
        <a:p>
          <a:endParaRPr lang="en-US" sz="2800" b="1">
            <a:solidFill>
              <a:schemeClr val="accent4">
                <a:lumMod val="50000"/>
              </a:schemeClr>
            </a:solidFill>
          </a:endParaRPr>
        </a:p>
      </dgm:t>
    </dgm:pt>
    <dgm:pt modelId="{56F1BFC4-6F85-4FB4-BF3E-E848EDD7D7DA}">
      <dgm:prSet custT="1"/>
      <dgm:spPr/>
      <dgm:t>
        <a:bodyPr/>
        <a:lstStyle/>
        <a:p>
          <a:pPr marL="463550" indent="-463550"/>
          <a:r>
            <a:rPr lang="en-US" sz="2800" b="1" dirty="0" smtClean="0"/>
            <a:t>2.  Do experiences related to teaching ELLs differentially predict effectiveness with ELLs?</a:t>
          </a:r>
          <a:endParaRPr lang="en-US" sz="2800" b="1" dirty="0"/>
        </a:p>
      </dgm:t>
    </dgm:pt>
    <dgm:pt modelId="{FEFF3E9D-B9A0-437E-B95E-1F429D9D3FFD}" type="parTrans" cxnId="{B0358821-4BF5-416F-831C-4D2BF09A5D2B}">
      <dgm:prSet/>
      <dgm:spPr/>
      <dgm:t>
        <a:bodyPr/>
        <a:lstStyle/>
        <a:p>
          <a:endParaRPr lang="en-US" sz="2800" b="1"/>
        </a:p>
      </dgm:t>
    </dgm:pt>
    <dgm:pt modelId="{F297A6EB-0561-4E35-98B1-271AABF2611B}" type="sibTrans" cxnId="{B0358821-4BF5-416F-831C-4D2BF09A5D2B}">
      <dgm:prSet/>
      <dgm:spPr/>
      <dgm:t>
        <a:bodyPr/>
        <a:lstStyle/>
        <a:p>
          <a:endParaRPr lang="en-US" sz="2800" b="1"/>
        </a:p>
      </dgm:t>
    </dgm:pt>
    <dgm:pt modelId="{BC4119B2-5C40-47BB-B9F5-5261B98CF2DF}">
      <dgm:prSet custT="1"/>
      <dgm:spPr/>
      <dgm:t>
        <a:bodyPr/>
        <a:lstStyle/>
        <a:p>
          <a:pPr marL="463550" indent="-463550"/>
          <a:r>
            <a:rPr lang="en-US" sz="2800" b="1" dirty="0" smtClean="0"/>
            <a:t>3.  Do theorized teacher characteristics predict differential effectiveness with ELLs?</a:t>
          </a:r>
          <a:endParaRPr lang="en-US" sz="2800" b="1" dirty="0"/>
        </a:p>
      </dgm:t>
    </dgm:pt>
    <dgm:pt modelId="{B35C6554-2443-4E77-94F7-24BE824DD553}" type="parTrans" cxnId="{E7C97BC5-901F-453E-9CE6-5D4C0116C340}">
      <dgm:prSet/>
      <dgm:spPr/>
      <dgm:t>
        <a:bodyPr/>
        <a:lstStyle/>
        <a:p>
          <a:endParaRPr lang="en-US" sz="2800" b="1"/>
        </a:p>
      </dgm:t>
    </dgm:pt>
    <dgm:pt modelId="{66EE8C8B-E570-418B-AFAE-954551300294}" type="sibTrans" cxnId="{E7C97BC5-901F-453E-9CE6-5D4C0116C340}">
      <dgm:prSet/>
      <dgm:spPr/>
      <dgm:t>
        <a:bodyPr/>
        <a:lstStyle/>
        <a:p>
          <a:endParaRPr lang="en-US" sz="2800" b="1"/>
        </a:p>
      </dgm:t>
    </dgm:pt>
    <dgm:pt modelId="{FA38EF75-62E5-47AE-A93A-850F4EC22E89}" type="pres">
      <dgm:prSet presAssocID="{1C30CCF6-67C6-401D-BFCD-8C62F4015EB3}" presName="linear" presStyleCnt="0">
        <dgm:presLayoutVars>
          <dgm:animLvl val="lvl"/>
          <dgm:resizeHandles val="exact"/>
        </dgm:presLayoutVars>
      </dgm:prSet>
      <dgm:spPr/>
    </dgm:pt>
    <dgm:pt modelId="{B74FE45A-9247-4B3C-B305-21885E252A19}" type="pres">
      <dgm:prSet presAssocID="{A23F8467-8334-4F7E-B728-5280E727CAE9}" presName="parentText" presStyleLbl="node1" presStyleIdx="0" presStyleCnt="3" custLinFactNeighborX="-3168" custLinFactNeighborY="-563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4391B-EF5C-49B6-BFB5-C1B406817A2E}" type="pres">
      <dgm:prSet presAssocID="{6F7421D8-4B91-4942-BF34-61C37E9DBF22}" presName="spacer" presStyleCnt="0"/>
      <dgm:spPr/>
    </dgm:pt>
    <dgm:pt modelId="{1DC5AD17-0E15-44F2-AF9B-71E8F5275B89}" type="pres">
      <dgm:prSet presAssocID="{56F1BFC4-6F85-4FB4-BF3E-E848EDD7D7D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35DEB-ACF8-455A-9E53-0F5A5E853020}" type="pres">
      <dgm:prSet presAssocID="{F297A6EB-0561-4E35-98B1-271AABF2611B}" presName="spacer" presStyleCnt="0"/>
      <dgm:spPr/>
    </dgm:pt>
    <dgm:pt modelId="{355F02EE-101F-4233-BB13-B6F071E552C6}" type="pres">
      <dgm:prSet presAssocID="{BC4119B2-5C40-47BB-B9F5-5261B98CF2D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6F13FA-9BEA-488D-9956-945530A04298}" type="presOf" srcId="{1C30CCF6-67C6-401D-BFCD-8C62F4015EB3}" destId="{FA38EF75-62E5-47AE-A93A-850F4EC22E89}" srcOrd="0" destOrd="0" presId="urn:microsoft.com/office/officeart/2005/8/layout/vList2"/>
    <dgm:cxn modelId="{6A79DF15-5522-43D2-947A-75F4B10E41A1}" srcId="{1C30CCF6-67C6-401D-BFCD-8C62F4015EB3}" destId="{A23F8467-8334-4F7E-B728-5280E727CAE9}" srcOrd="0" destOrd="0" parTransId="{2F437077-A22B-444F-BB32-8D978E3D50BF}" sibTransId="{6F7421D8-4B91-4942-BF34-61C37E9DBF22}"/>
    <dgm:cxn modelId="{A2D34CD4-FB5A-4382-86E3-88EAA3DDB664}" type="presOf" srcId="{A23F8467-8334-4F7E-B728-5280E727CAE9}" destId="{B74FE45A-9247-4B3C-B305-21885E252A19}" srcOrd="0" destOrd="0" presId="urn:microsoft.com/office/officeart/2005/8/layout/vList2"/>
    <dgm:cxn modelId="{5DFDFA22-FBFC-4BA5-A93C-2067C66BBAD1}" type="presOf" srcId="{56F1BFC4-6F85-4FB4-BF3E-E848EDD7D7DA}" destId="{1DC5AD17-0E15-44F2-AF9B-71E8F5275B89}" srcOrd="0" destOrd="0" presId="urn:microsoft.com/office/officeart/2005/8/layout/vList2"/>
    <dgm:cxn modelId="{BF3FF524-278D-4093-B9F0-5BFBA1A24572}" type="presOf" srcId="{BC4119B2-5C40-47BB-B9F5-5261B98CF2DF}" destId="{355F02EE-101F-4233-BB13-B6F071E552C6}" srcOrd="0" destOrd="0" presId="urn:microsoft.com/office/officeart/2005/8/layout/vList2"/>
    <dgm:cxn modelId="{B0358821-4BF5-416F-831C-4D2BF09A5D2B}" srcId="{1C30CCF6-67C6-401D-BFCD-8C62F4015EB3}" destId="{56F1BFC4-6F85-4FB4-BF3E-E848EDD7D7DA}" srcOrd="1" destOrd="0" parTransId="{FEFF3E9D-B9A0-437E-B95E-1F429D9D3FFD}" sibTransId="{F297A6EB-0561-4E35-98B1-271AABF2611B}"/>
    <dgm:cxn modelId="{E7C97BC5-901F-453E-9CE6-5D4C0116C340}" srcId="{1C30CCF6-67C6-401D-BFCD-8C62F4015EB3}" destId="{BC4119B2-5C40-47BB-B9F5-5261B98CF2DF}" srcOrd="2" destOrd="0" parTransId="{B35C6554-2443-4E77-94F7-24BE824DD553}" sibTransId="{66EE8C8B-E570-418B-AFAE-954551300294}"/>
    <dgm:cxn modelId="{D18EC562-9B89-48EE-9464-FFCA27C307A6}" type="presParOf" srcId="{FA38EF75-62E5-47AE-A93A-850F4EC22E89}" destId="{B74FE45A-9247-4B3C-B305-21885E252A19}" srcOrd="0" destOrd="0" presId="urn:microsoft.com/office/officeart/2005/8/layout/vList2"/>
    <dgm:cxn modelId="{DEEC1388-6275-4BFC-B618-9DA98AB5631D}" type="presParOf" srcId="{FA38EF75-62E5-47AE-A93A-850F4EC22E89}" destId="{7194391B-EF5C-49B6-BFB5-C1B406817A2E}" srcOrd="1" destOrd="0" presId="urn:microsoft.com/office/officeart/2005/8/layout/vList2"/>
    <dgm:cxn modelId="{DD4AE174-5CCD-434A-807E-C5CE5B9148CB}" type="presParOf" srcId="{FA38EF75-62E5-47AE-A93A-850F4EC22E89}" destId="{1DC5AD17-0E15-44F2-AF9B-71E8F5275B89}" srcOrd="2" destOrd="0" presId="urn:microsoft.com/office/officeart/2005/8/layout/vList2"/>
    <dgm:cxn modelId="{62854D55-3F5C-4466-A0EC-925ADDA9B173}" type="presParOf" srcId="{FA38EF75-62E5-47AE-A93A-850F4EC22E89}" destId="{7A835DEB-ACF8-455A-9E53-0F5A5E853020}" srcOrd="3" destOrd="0" presId="urn:microsoft.com/office/officeart/2005/8/layout/vList2"/>
    <dgm:cxn modelId="{CE22B180-FC0C-497F-82CA-80D7A8150B09}" type="presParOf" srcId="{FA38EF75-62E5-47AE-A93A-850F4EC22E89}" destId="{355F02EE-101F-4233-BB13-B6F071E552C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FE45A-9247-4B3C-B305-21885E252A19}">
      <dsp:nvSpPr>
        <dsp:cNvPr id="0" name=""/>
        <dsp:cNvSpPr/>
      </dsp:nvSpPr>
      <dsp:spPr>
        <a:xfrm>
          <a:off x="0" y="704601"/>
          <a:ext cx="83399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More than 5 million public school students </a:t>
          </a:r>
          <a:r>
            <a:rPr lang="en-US" sz="2800" b="1" kern="1200" dirty="0" smtClean="0"/>
            <a:t>(~10%) </a:t>
          </a:r>
          <a:r>
            <a:rPr lang="en-US" sz="2800" b="1" kern="1200" dirty="0" smtClean="0"/>
            <a:t>are currently designated as ELLs</a:t>
          </a:r>
          <a:endParaRPr lang="en-US" sz="28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59399" y="764000"/>
        <a:ext cx="8221106" cy="1098002"/>
      </dsp:txXfrm>
    </dsp:sp>
    <dsp:sp modelId="{0CA03EDA-B758-4E0F-8EF2-E17B6D232E6B}">
      <dsp:nvSpPr>
        <dsp:cNvPr id="0" name=""/>
        <dsp:cNvSpPr/>
      </dsp:nvSpPr>
      <dsp:spPr>
        <a:xfrm>
          <a:off x="0" y="2108601"/>
          <a:ext cx="83399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Typically take 3-5 years to attain oral English proficiency</a:t>
          </a:r>
          <a:endParaRPr lang="en-US" sz="28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59399" y="2168000"/>
        <a:ext cx="8221106" cy="1098002"/>
      </dsp:txXfrm>
    </dsp:sp>
    <dsp:sp modelId="{45EABF9A-03E0-4332-A979-B752F6B2C039}">
      <dsp:nvSpPr>
        <dsp:cNvPr id="0" name=""/>
        <dsp:cNvSpPr/>
      </dsp:nvSpPr>
      <dsp:spPr>
        <a:xfrm>
          <a:off x="0" y="3512601"/>
          <a:ext cx="833990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Low overall achievement. </a:t>
          </a:r>
          <a:r>
            <a:rPr lang="en-US" sz="2800" b="1" kern="1200" dirty="0" smtClean="0">
              <a:solidFill>
                <a:schemeClr val="accent4">
                  <a:lumMod val="50000"/>
                </a:schemeClr>
              </a:solidFill>
            </a:rPr>
            <a:t>e.g. 22% in lowest percentile compared with 3% in highest in 2011 math</a:t>
          </a:r>
          <a:endParaRPr lang="en-US" sz="28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59399" y="3572000"/>
        <a:ext cx="8221106" cy="109800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FE45A-9247-4B3C-B305-21885E252A19}">
      <dsp:nvSpPr>
        <dsp:cNvPr id="0" name=""/>
        <dsp:cNvSpPr/>
      </dsp:nvSpPr>
      <dsp:spPr>
        <a:xfrm>
          <a:off x="0" y="0"/>
          <a:ext cx="8378574" cy="14829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ability to speak Spanish fluently,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either native or learned</a:t>
          </a:r>
          <a:endParaRPr lang="en-US" sz="3200" kern="1200" dirty="0"/>
        </a:p>
      </dsp:txBody>
      <dsp:txXfrm>
        <a:off x="72393" y="72393"/>
        <a:ext cx="8233788" cy="133818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FE45A-9247-4B3C-B305-21885E252A19}">
      <dsp:nvSpPr>
        <dsp:cNvPr id="0" name=""/>
        <dsp:cNvSpPr/>
      </dsp:nvSpPr>
      <dsp:spPr>
        <a:xfrm>
          <a:off x="0" y="513339"/>
          <a:ext cx="8113586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463550" lvl="0" indent="-46355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1.  Do teacher characteristics that predict growth for non-ELLs also predict growth for ELLs?</a:t>
          </a:r>
          <a:endParaRPr lang="en-US" sz="2800" b="1" kern="1200" dirty="0"/>
        </a:p>
      </dsp:txBody>
      <dsp:txXfrm>
        <a:off x="59399" y="572738"/>
        <a:ext cx="7994788" cy="1098002"/>
      </dsp:txXfrm>
    </dsp:sp>
    <dsp:sp modelId="{1DC5AD17-0E15-44F2-AF9B-71E8F5275B89}">
      <dsp:nvSpPr>
        <dsp:cNvPr id="0" name=""/>
        <dsp:cNvSpPr/>
      </dsp:nvSpPr>
      <dsp:spPr>
        <a:xfrm>
          <a:off x="0" y="2022734"/>
          <a:ext cx="8113586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463550" lvl="0" indent="-46355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2.  Do experiences related to teaching ELLs differentially predict effectiveness with ELLs?</a:t>
          </a:r>
          <a:endParaRPr lang="en-US" sz="2800" b="1" kern="1200" dirty="0"/>
        </a:p>
      </dsp:txBody>
      <dsp:txXfrm>
        <a:off x="59399" y="2082133"/>
        <a:ext cx="7994788" cy="1098002"/>
      </dsp:txXfrm>
    </dsp:sp>
    <dsp:sp modelId="{355F02EE-101F-4233-BB13-B6F071E552C6}">
      <dsp:nvSpPr>
        <dsp:cNvPr id="0" name=""/>
        <dsp:cNvSpPr/>
      </dsp:nvSpPr>
      <dsp:spPr>
        <a:xfrm>
          <a:off x="0" y="3426734"/>
          <a:ext cx="8113586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463550" lvl="0" indent="-46355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3.  Do theorized teacher characteristics predict differential effectiveness with ELLs?</a:t>
          </a:r>
          <a:endParaRPr lang="en-US" sz="2800" b="1" kern="1200" dirty="0"/>
        </a:p>
      </dsp:txBody>
      <dsp:txXfrm>
        <a:off x="59399" y="3486133"/>
        <a:ext cx="7994788" cy="109800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25B78-B224-4A9A-96D5-A938230C4732}">
      <dsp:nvSpPr>
        <dsp:cNvPr id="0" name=""/>
        <dsp:cNvSpPr/>
      </dsp:nvSpPr>
      <dsp:spPr>
        <a:xfrm>
          <a:off x="0" y="380367"/>
          <a:ext cx="8113586" cy="187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New York City (NYC) public school system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2000-2001 through 2007-2008</a:t>
          </a:r>
          <a:endParaRPr lang="en-US" sz="3200" b="1" kern="1200" dirty="0"/>
        </a:p>
      </dsp:txBody>
      <dsp:txXfrm>
        <a:off x="0" y="380367"/>
        <a:ext cx="8113586" cy="1872000"/>
      </dsp:txXfrm>
    </dsp:sp>
    <dsp:sp modelId="{6C71DD11-2B67-4970-8B57-305E3590C293}">
      <dsp:nvSpPr>
        <dsp:cNvPr id="0" name=""/>
        <dsp:cNvSpPr/>
      </dsp:nvSpPr>
      <dsp:spPr>
        <a:xfrm>
          <a:off x="0" y="2252367"/>
          <a:ext cx="8113586" cy="32116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463550" lvl="1" indent="-4635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/>
            <a:t>Administrative data:  </a:t>
          </a:r>
          <a:r>
            <a:rPr lang="en-US" sz="2800" b="1" kern="1200" dirty="0" smtClean="0">
              <a:solidFill>
                <a:schemeClr val="accent4">
                  <a:lumMod val="75000"/>
                </a:schemeClr>
              </a:solidFill>
            </a:rPr>
            <a:t>student exams and student characteristics; teacher background characteristics and certification information; school characteristics</a:t>
          </a:r>
          <a:endParaRPr lang="en-US" sz="2800" b="1" kern="1200" dirty="0">
            <a:solidFill>
              <a:schemeClr val="tx1"/>
            </a:solidFill>
          </a:endParaRPr>
        </a:p>
        <a:p>
          <a:pPr marL="463550" lvl="1" indent="-4635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>
              <a:solidFill>
                <a:schemeClr val="tx1"/>
              </a:solidFill>
            </a:rPr>
            <a:t>Survey of first year teachers in 2005:  </a:t>
          </a:r>
          <a:r>
            <a:rPr lang="en-US" sz="2800" b="1" kern="1200" dirty="0" smtClean="0">
              <a:solidFill>
                <a:schemeClr val="accent4">
                  <a:lumMod val="75000"/>
                </a:schemeClr>
              </a:solidFill>
            </a:rPr>
            <a:t>pre-service and in-service experiences, additional background characteristics</a:t>
          </a:r>
          <a:endParaRPr lang="en-US" sz="28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0" y="2252367"/>
        <a:ext cx="8113586" cy="321164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C1294-B543-471B-B251-8E271B56C6C0}">
      <dsp:nvSpPr>
        <dsp:cNvPr id="0" name=""/>
        <dsp:cNvSpPr/>
      </dsp:nvSpPr>
      <dsp:spPr>
        <a:xfrm>
          <a:off x="0" y="23999"/>
          <a:ext cx="8534400" cy="2214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Option 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Compare the learning of ELLs to non-ELLs with one type of teacher vs. another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/>
        </a:p>
      </dsp:txBody>
      <dsp:txXfrm>
        <a:off x="0" y="23999"/>
        <a:ext cx="8534400" cy="2214240"/>
      </dsp:txXfrm>
    </dsp:sp>
    <dsp:sp modelId="{B6C02BAB-DDFB-4DC5-97D0-5DAA0DE6CE5A}">
      <dsp:nvSpPr>
        <dsp:cNvPr id="0" name=""/>
        <dsp:cNvSpPr/>
      </dsp:nvSpPr>
      <dsp:spPr>
        <a:xfrm>
          <a:off x="0" y="2238240"/>
          <a:ext cx="8534400" cy="2766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accent4">
                  <a:lumMod val="50000"/>
                </a:schemeClr>
              </a:solidFill>
            </a:rPr>
            <a:t>Sorting of teachers and students into school may bias estimates (type 1 teachers sort to better schools)</a:t>
          </a:r>
          <a:endParaRPr lang="en-US" sz="2800" kern="1200" dirty="0">
            <a:solidFill>
              <a:schemeClr val="accent4">
                <a:lumMod val="50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accent4">
                  <a:lumMod val="50000"/>
                </a:schemeClr>
              </a:solidFill>
            </a:rPr>
            <a:t>Sorting of teachers to students within schools may bias estimates </a:t>
          </a:r>
          <a:r>
            <a:rPr lang="en-US" sz="2800" kern="1200" dirty="0" smtClean="0">
              <a:solidFill>
                <a:schemeClr val="accent4">
                  <a:lumMod val="50000"/>
                </a:schemeClr>
              </a:solidFill>
            </a:rPr>
            <a:t>(easier students sort to type 1 teachers)</a:t>
          </a:r>
          <a:endParaRPr lang="en-US" sz="28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0" y="2238240"/>
        <a:ext cx="8534400" cy="27669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C1294-B543-471B-B251-8E271B56C6C0}">
      <dsp:nvSpPr>
        <dsp:cNvPr id="0" name=""/>
        <dsp:cNvSpPr/>
      </dsp:nvSpPr>
      <dsp:spPr>
        <a:xfrm>
          <a:off x="0" y="151199"/>
          <a:ext cx="8534400" cy="187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Option 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Compare the learning of ELL students with one type of teacher to others within the same school</a:t>
          </a:r>
        </a:p>
      </dsp:txBody>
      <dsp:txXfrm>
        <a:off x="0" y="151199"/>
        <a:ext cx="8534400" cy="1872000"/>
      </dsp:txXfrm>
    </dsp:sp>
    <dsp:sp modelId="{B6C02BAB-DDFB-4DC5-97D0-5DAA0DE6CE5A}">
      <dsp:nvSpPr>
        <dsp:cNvPr id="0" name=""/>
        <dsp:cNvSpPr/>
      </dsp:nvSpPr>
      <dsp:spPr>
        <a:xfrm>
          <a:off x="0" y="2023199"/>
          <a:ext cx="853440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accent4">
                  <a:lumMod val="50000"/>
                </a:schemeClr>
              </a:solidFill>
            </a:rPr>
            <a:t>Sorting of teachers and students into school largely accounted for</a:t>
          </a:r>
          <a:endParaRPr lang="en-US" sz="2800" kern="1200" dirty="0">
            <a:solidFill>
              <a:schemeClr val="accent4">
                <a:lumMod val="50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accent4">
                  <a:lumMod val="50000"/>
                </a:schemeClr>
              </a:solidFill>
            </a:rPr>
            <a:t>Sorting of teachers to students within schools may bias estimates </a:t>
          </a:r>
          <a:r>
            <a:rPr lang="en-US" sz="2800" kern="1200" dirty="0" smtClean="0">
              <a:solidFill>
                <a:schemeClr val="accent4">
                  <a:lumMod val="50000"/>
                </a:schemeClr>
              </a:solidFill>
            </a:rPr>
            <a:t>(easier students sort to type 1 teachers)</a:t>
          </a:r>
          <a:endParaRPr lang="en-US" sz="28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0" y="2023199"/>
        <a:ext cx="8534400" cy="28548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C1294-B543-471B-B251-8E271B56C6C0}">
      <dsp:nvSpPr>
        <dsp:cNvPr id="0" name=""/>
        <dsp:cNvSpPr/>
      </dsp:nvSpPr>
      <dsp:spPr>
        <a:xfrm>
          <a:off x="0" y="151199"/>
          <a:ext cx="8534400" cy="187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Option 3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Compare the learning of ELL students to learning of non-ELL students within the same classroom</a:t>
          </a:r>
        </a:p>
      </dsp:txBody>
      <dsp:txXfrm>
        <a:off x="0" y="151199"/>
        <a:ext cx="8534400" cy="1872000"/>
      </dsp:txXfrm>
    </dsp:sp>
    <dsp:sp modelId="{B6C02BAB-DDFB-4DC5-97D0-5DAA0DE6CE5A}">
      <dsp:nvSpPr>
        <dsp:cNvPr id="0" name=""/>
        <dsp:cNvSpPr/>
      </dsp:nvSpPr>
      <dsp:spPr>
        <a:xfrm>
          <a:off x="0" y="2023199"/>
          <a:ext cx="853440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accent4">
                  <a:lumMod val="50000"/>
                </a:schemeClr>
              </a:solidFill>
            </a:rPr>
            <a:t>Sorting of teachers and students into school accounted for</a:t>
          </a:r>
          <a:endParaRPr lang="en-US" sz="2800" kern="1200" dirty="0">
            <a:solidFill>
              <a:schemeClr val="accent4">
                <a:lumMod val="50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chemeClr val="accent4">
                  <a:lumMod val="50000"/>
                </a:schemeClr>
              </a:solidFill>
            </a:rPr>
            <a:t>Sorting of teachers to students within schools taken care</a:t>
          </a:r>
          <a:endParaRPr lang="en-US" sz="28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0" y="2023199"/>
        <a:ext cx="8534400" cy="28548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FE45A-9247-4B3C-B305-21885E252A19}">
      <dsp:nvSpPr>
        <dsp:cNvPr id="0" name=""/>
        <dsp:cNvSpPr/>
      </dsp:nvSpPr>
      <dsp:spPr>
        <a:xfrm>
          <a:off x="0" y="1111037"/>
          <a:ext cx="8113586" cy="17871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463550" lvl="0" indent="-46355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1.  Do teacher characteristics that predict growth for non-ELLs also predict growth for ELLs?</a:t>
          </a:r>
          <a:endParaRPr lang="en-US" sz="3200" b="1" kern="1200" dirty="0"/>
        </a:p>
      </dsp:txBody>
      <dsp:txXfrm>
        <a:off x="87243" y="1198280"/>
        <a:ext cx="7939100" cy="1612689"/>
      </dsp:txXfrm>
    </dsp:sp>
    <dsp:sp modelId="{DE649214-0B92-491B-BB28-A8170A64345E}">
      <dsp:nvSpPr>
        <dsp:cNvPr id="0" name=""/>
        <dsp:cNvSpPr/>
      </dsp:nvSpPr>
      <dsp:spPr>
        <a:xfrm>
          <a:off x="0" y="3177022"/>
          <a:ext cx="8113586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606" tIns="40640" rIns="227584" bIns="40640" numCol="1" spcCol="1270" anchor="t" anchorCtr="0">
          <a:noAutofit/>
        </a:bodyPr>
        <a:lstStyle/>
        <a:p>
          <a:pPr marL="463550" lvl="1" indent="-4635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b="1" kern="1200" dirty="0" smtClean="0"/>
            <a:t>teachers' own test performance</a:t>
          </a:r>
          <a:endParaRPr lang="en-US" sz="3200" b="1" kern="1200" dirty="0"/>
        </a:p>
        <a:p>
          <a:pPr marL="463550" lvl="1" indent="-4635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b="1" kern="1200" dirty="0" smtClean="0"/>
            <a:t>teachers' teaching experience</a:t>
          </a:r>
          <a:endParaRPr lang="en-US" sz="3200" b="1" kern="1200" dirty="0"/>
        </a:p>
      </dsp:txBody>
      <dsp:txXfrm>
        <a:off x="0" y="3177022"/>
        <a:ext cx="8113586" cy="10764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FE45A-9247-4B3C-B305-21885E252A19}">
      <dsp:nvSpPr>
        <dsp:cNvPr id="0" name=""/>
        <dsp:cNvSpPr/>
      </dsp:nvSpPr>
      <dsp:spPr>
        <a:xfrm>
          <a:off x="0" y="528153"/>
          <a:ext cx="8534400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463550" lvl="0" indent="-46355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2.  Do experiences related to teaching ELLs differentially predict effectiveness with ELLs?</a:t>
          </a:r>
          <a:endParaRPr lang="en-US" sz="2800" b="1" kern="1200" dirty="0"/>
        </a:p>
      </dsp:txBody>
      <dsp:txXfrm>
        <a:off x="59399" y="587552"/>
        <a:ext cx="8415602" cy="1098002"/>
      </dsp:txXfrm>
    </dsp:sp>
    <dsp:sp modelId="{DE649214-0B92-491B-BB28-A8170A64345E}">
      <dsp:nvSpPr>
        <dsp:cNvPr id="0" name=""/>
        <dsp:cNvSpPr/>
      </dsp:nvSpPr>
      <dsp:spPr>
        <a:xfrm>
          <a:off x="0" y="2093477"/>
          <a:ext cx="8534400" cy="2220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40640" rIns="227584" bIns="40640" numCol="1" spcCol="1270" anchor="t" anchorCtr="0">
          <a:noAutofit/>
        </a:bodyPr>
        <a:lstStyle/>
        <a:p>
          <a:pPr marL="463550" lvl="1" indent="-4635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b="1" kern="1200" dirty="0" smtClean="0"/>
            <a:t>past teaching experience with ELLs</a:t>
          </a:r>
          <a:endParaRPr lang="en-US" sz="3200" b="1" kern="1200" dirty="0"/>
        </a:p>
        <a:p>
          <a:pPr marL="463550" lvl="1" indent="-4635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b="1" kern="1200" dirty="0" smtClean="0"/>
            <a:t>pre-service addressing skills for ELL teaching</a:t>
          </a:r>
          <a:endParaRPr lang="en-US" sz="3200" b="1" kern="1200" dirty="0"/>
        </a:p>
        <a:p>
          <a:pPr marL="463550" lvl="1" indent="-4635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b="1" kern="1200" dirty="0" smtClean="0"/>
            <a:t>in-service </a:t>
          </a:r>
          <a:r>
            <a:rPr lang="en-US" sz="3200" b="1" kern="1200" dirty="0" smtClean="0"/>
            <a:t>addressing skills for ELL teaching</a:t>
          </a:r>
          <a:endParaRPr lang="en-US" sz="3200" b="1" kern="1200" dirty="0"/>
        </a:p>
        <a:p>
          <a:pPr marL="463550" lvl="1" indent="-4635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b="1" kern="1200" dirty="0" smtClean="0"/>
            <a:t>ESL certification</a:t>
          </a:r>
          <a:endParaRPr lang="en-US" sz="3200" b="1" kern="1200" dirty="0"/>
        </a:p>
      </dsp:txBody>
      <dsp:txXfrm>
        <a:off x="0" y="2093477"/>
        <a:ext cx="8534400" cy="222007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FE45A-9247-4B3C-B305-21885E252A19}">
      <dsp:nvSpPr>
        <dsp:cNvPr id="0" name=""/>
        <dsp:cNvSpPr/>
      </dsp:nvSpPr>
      <dsp:spPr>
        <a:xfrm>
          <a:off x="0" y="1396225"/>
          <a:ext cx="8113586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463550" lvl="0" indent="-46355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3.  Do theorized teacher characteristics predict differential effectiveness with ELLs?</a:t>
          </a:r>
          <a:endParaRPr lang="en-US" sz="2800" b="1" kern="1200" dirty="0"/>
        </a:p>
      </dsp:txBody>
      <dsp:txXfrm>
        <a:off x="59399" y="1455624"/>
        <a:ext cx="7994788" cy="1098002"/>
      </dsp:txXfrm>
    </dsp:sp>
    <dsp:sp modelId="{DE649214-0B92-491B-BB28-A8170A64345E}">
      <dsp:nvSpPr>
        <dsp:cNvPr id="0" name=""/>
        <dsp:cNvSpPr/>
      </dsp:nvSpPr>
      <dsp:spPr>
        <a:xfrm>
          <a:off x="0" y="2891834"/>
          <a:ext cx="8113586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606" tIns="40640" rIns="227584" bIns="40640" numCol="1" spcCol="1270" anchor="t" anchorCtr="0">
          <a:noAutofit/>
        </a:bodyPr>
        <a:lstStyle/>
        <a:p>
          <a:pPr marL="463550" lvl="1" indent="-4635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b="1" kern="1200" dirty="0" smtClean="0"/>
            <a:t>ability to speak Spanish fluently </a:t>
          </a:r>
          <a:endParaRPr lang="en-US" sz="3200" b="1" kern="1200" dirty="0"/>
        </a:p>
      </dsp:txBody>
      <dsp:txXfrm>
        <a:off x="0" y="2891834"/>
        <a:ext cx="8113586" cy="107640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5CFD2-C43B-40DF-A0C2-9305A6A43BFC}">
      <dsp:nvSpPr>
        <dsp:cNvPr id="0" name=""/>
        <dsp:cNvSpPr/>
      </dsp:nvSpPr>
      <dsp:spPr>
        <a:xfrm>
          <a:off x="740122" y="0"/>
          <a:ext cx="7189470" cy="5715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3CF6A2-2959-43BD-8997-C541D507C9D1}">
      <dsp:nvSpPr>
        <dsp:cNvPr id="0" name=""/>
        <dsp:cNvSpPr/>
      </dsp:nvSpPr>
      <dsp:spPr>
        <a:xfrm>
          <a:off x="464" y="1714500"/>
          <a:ext cx="2595795" cy="228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accent4">
                  <a:lumMod val="50000"/>
                </a:schemeClr>
              </a:solidFill>
            </a:rPr>
            <a:t>Just a start</a:t>
          </a:r>
          <a:endParaRPr lang="en-US" sz="2800" kern="1200" dirty="0"/>
        </a:p>
      </dsp:txBody>
      <dsp:txXfrm>
        <a:off x="112057" y="1826093"/>
        <a:ext cx="2372609" cy="2062814"/>
      </dsp:txXfrm>
    </dsp:sp>
    <dsp:sp modelId="{E030413A-7A80-44BC-A795-2329F09298E4}">
      <dsp:nvSpPr>
        <dsp:cNvPr id="0" name=""/>
        <dsp:cNvSpPr/>
      </dsp:nvSpPr>
      <dsp:spPr>
        <a:xfrm>
          <a:off x="2931202" y="1714500"/>
          <a:ext cx="2595795" cy="228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accent4">
                  <a:lumMod val="50000"/>
                </a:schemeClr>
              </a:solidFill>
            </a:rPr>
            <a:t>Indicates Improvement with both experience and education</a:t>
          </a:r>
          <a:endParaRPr lang="en-US" sz="2800" b="1" kern="1200" dirty="0" smtClean="0">
            <a:solidFill>
              <a:schemeClr val="accent4">
                <a:lumMod val="50000"/>
              </a:schemeClr>
            </a:solidFill>
          </a:endParaRPr>
        </a:p>
      </dsp:txBody>
      <dsp:txXfrm>
        <a:off x="3042795" y="1826093"/>
        <a:ext cx="2372609" cy="2062814"/>
      </dsp:txXfrm>
    </dsp:sp>
    <dsp:sp modelId="{D947720A-0018-4971-AB45-483C67579CFC}">
      <dsp:nvSpPr>
        <dsp:cNvPr id="0" name=""/>
        <dsp:cNvSpPr/>
      </dsp:nvSpPr>
      <dsp:spPr>
        <a:xfrm>
          <a:off x="5861939" y="1714500"/>
          <a:ext cx="2595795" cy="228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accent4">
                  <a:lumMod val="50000"/>
                </a:schemeClr>
              </a:solidFill>
            </a:rPr>
            <a:t>Broadly - indicates differential effectiveness</a:t>
          </a:r>
          <a:endParaRPr lang="en-US" sz="2800" b="1" kern="1200" dirty="0" smtClean="0">
            <a:solidFill>
              <a:schemeClr val="accent4">
                <a:lumMod val="50000"/>
              </a:schemeClr>
            </a:solidFill>
          </a:endParaRPr>
        </a:p>
      </dsp:txBody>
      <dsp:txXfrm>
        <a:off x="5973532" y="1826093"/>
        <a:ext cx="2372609" cy="2062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E1247-EBF7-4D15-99D5-9C6887BA1DD2}">
      <dsp:nvSpPr>
        <dsp:cNvPr id="0" name=""/>
        <dsp:cNvSpPr/>
      </dsp:nvSpPr>
      <dsp:spPr>
        <a:xfrm>
          <a:off x="0" y="542534"/>
          <a:ext cx="822732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Many schools, districts and states seek to improve the outcomes for ELLs in particular</a:t>
          </a:r>
          <a:endParaRPr lang="en-US" sz="2800" b="1" kern="1200" dirty="0" smtClean="0">
            <a:solidFill>
              <a:schemeClr val="bg1"/>
            </a:solidFill>
          </a:endParaRPr>
        </a:p>
      </dsp:txBody>
      <dsp:txXfrm>
        <a:off x="59399" y="601933"/>
        <a:ext cx="8108526" cy="1098002"/>
      </dsp:txXfrm>
    </dsp:sp>
    <dsp:sp modelId="{6723413E-DD9D-4475-9092-3EA2E8BB85D6}">
      <dsp:nvSpPr>
        <dsp:cNvPr id="0" name=""/>
        <dsp:cNvSpPr/>
      </dsp:nvSpPr>
      <dsp:spPr>
        <a:xfrm>
          <a:off x="0" y="1946534"/>
          <a:ext cx="822732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solidFill>
                <a:schemeClr val="bg1"/>
              </a:solidFill>
            </a:rPr>
            <a:t>Teachers </a:t>
          </a:r>
          <a:r>
            <a:rPr lang="en-US" sz="2800" b="1" kern="1200" dirty="0" smtClean="0">
              <a:solidFill>
                <a:schemeClr val="bg1"/>
              </a:solidFill>
            </a:rPr>
            <a:t>often provide few accommodations for ELLS</a:t>
          </a:r>
          <a:endParaRPr lang="en-US" sz="2800" b="1" kern="1200" dirty="0" smtClean="0">
            <a:solidFill>
              <a:schemeClr val="bg1"/>
            </a:solidFill>
          </a:endParaRPr>
        </a:p>
      </dsp:txBody>
      <dsp:txXfrm>
        <a:off x="59399" y="2005933"/>
        <a:ext cx="8108526" cy="1098002"/>
      </dsp:txXfrm>
    </dsp:sp>
    <dsp:sp modelId="{2D06859C-C011-4EA7-BFF2-DF62835AE2B3}">
      <dsp:nvSpPr>
        <dsp:cNvPr id="0" name=""/>
        <dsp:cNvSpPr/>
      </dsp:nvSpPr>
      <dsp:spPr>
        <a:xfrm>
          <a:off x="0" y="3350534"/>
          <a:ext cx="822732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Teacher preparation programs often provide little opportunity to learn about teaching ELLs</a:t>
          </a:r>
          <a:endParaRPr lang="en-US" sz="2800" b="1" kern="1200" dirty="0" smtClean="0">
            <a:solidFill>
              <a:schemeClr val="bg1"/>
            </a:solidFill>
          </a:endParaRPr>
        </a:p>
      </dsp:txBody>
      <dsp:txXfrm>
        <a:off x="59399" y="3409933"/>
        <a:ext cx="8108526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FE45A-9247-4B3C-B305-21885E252A19}">
      <dsp:nvSpPr>
        <dsp:cNvPr id="0" name=""/>
        <dsp:cNvSpPr/>
      </dsp:nvSpPr>
      <dsp:spPr>
        <a:xfrm>
          <a:off x="0" y="626"/>
          <a:ext cx="8111311" cy="1086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Clearly important for student achievement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53042" y="53668"/>
        <a:ext cx="8005227" cy="980487"/>
      </dsp:txXfrm>
    </dsp:sp>
    <dsp:sp modelId="{797E1247-EBF7-4D15-99D5-9C6887BA1DD2}">
      <dsp:nvSpPr>
        <dsp:cNvPr id="0" name=""/>
        <dsp:cNvSpPr/>
      </dsp:nvSpPr>
      <dsp:spPr>
        <a:xfrm>
          <a:off x="0" y="1101387"/>
          <a:ext cx="8111311" cy="1086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Some evidence that effective teaching can be observed</a:t>
          </a:r>
          <a:endParaRPr lang="en-US" sz="2800" b="1" kern="1200" dirty="0" smtClean="0">
            <a:solidFill>
              <a:schemeClr val="bg1"/>
            </a:solidFill>
          </a:endParaRPr>
        </a:p>
      </dsp:txBody>
      <dsp:txXfrm>
        <a:off x="53042" y="1154429"/>
        <a:ext cx="8005227" cy="980487"/>
      </dsp:txXfrm>
    </dsp:sp>
    <dsp:sp modelId="{2D06859C-C011-4EA7-BFF2-DF62835AE2B3}">
      <dsp:nvSpPr>
        <dsp:cNvPr id="0" name=""/>
        <dsp:cNvSpPr/>
      </dsp:nvSpPr>
      <dsp:spPr>
        <a:xfrm>
          <a:off x="0" y="2202148"/>
          <a:ext cx="8111311" cy="1086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Some evidence that effective teachers, on average have differential knowledge (general and specific) </a:t>
          </a:r>
          <a:endParaRPr lang="en-US" sz="2800" b="1" kern="1200" dirty="0" smtClean="0">
            <a:solidFill>
              <a:schemeClr val="bg1"/>
            </a:solidFill>
          </a:endParaRPr>
        </a:p>
      </dsp:txBody>
      <dsp:txXfrm>
        <a:off x="53042" y="2255190"/>
        <a:ext cx="8005227" cy="980487"/>
      </dsp:txXfrm>
    </dsp:sp>
    <dsp:sp modelId="{10E04E9A-0937-4518-B68E-686E778966DD}">
      <dsp:nvSpPr>
        <dsp:cNvPr id="0" name=""/>
        <dsp:cNvSpPr/>
      </dsp:nvSpPr>
      <dsp:spPr>
        <a:xfrm>
          <a:off x="0" y="3302909"/>
          <a:ext cx="8111311" cy="1086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Evidence that teachers improve with experience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53042" y="3355951"/>
        <a:ext cx="8005227" cy="980487"/>
      </dsp:txXfrm>
    </dsp:sp>
    <dsp:sp modelId="{56F9EC63-7B98-49D3-8C83-6D21FF21AC64}">
      <dsp:nvSpPr>
        <dsp:cNvPr id="0" name=""/>
        <dsp:cNvSpPr/>
      </dsp:nvSpPr>
      <dsp:spPr>
        <a:xfrm>
          <a:off x="0" y="4403670"/>
          <a:ext cx="8111311" cy="1086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Some evidence that pre-service and in-service programs can improve teaching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53042" y="4456712"/>
        <a:ext cx="8005227" cy="9804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0CDC3-A380-444E-A4C3-D463DB84F53F}">
      <dsp:nvSpPr>
        <dsp:cNvPr id="0" name=""/>
        <dsp:cNvSpPr/>
      </dsp:nvSpPr>
      <dsp:spPr>
        <a:xfrm>
          <a:off x="0" y="218644"/>
          <a:ext cx="8305800" cy="15947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Little corresponding evidence on what teacher characteristics or training are </a:t>
          </a:r>
          <a:r>
            <a:rPr lang="en-US" sz="2900" b="1" i="1" kern="1200" dirty="0" smtClean="0"/>
            <a:t>differentially</a:t>
          </a:r>
          <a:r>
            <a:rPr lang="en-US" sz="2900" kern="1200" dirty="0" smtClean="0"/>
            <a:t> or </a:t>
          </a:r>
          <a:r>
            <a:rPr lang="en-US" sz="2900" b="1" i="1" kern="1200" dirty="0" smtClean="0"/>
            <a:t>specifically</a:t>
          </a:r>
          <a:r>
            <a:rPr lang="en-US" sz="2900" kern="1200" dirty="0" smtClean="0"/>
            <a:t> beneficial for </a:t>
          </a:r>
          <a:r>
            <a:rPr lang="en-US" sz="2900" b="1" i="1" kern="1200" dirty="0" smtClean="0"/>
            <a:t>English language learners</a:t>
          </a:r>
          <a:endParaRPr lang="en-US" sz="2900" b="1" i="1" kern="1200" dirty="0"/>
        </a:p>
      </dsp:txBody>
      <dsp:txXfrm>
        <a:off x="77847" y="296491"/>
        <a:ext cx="8150106" cy="14390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FE45A-9247-4B3C-B305-21885E252A19}">
      <dsp:nvSpPr>
        <dsp:cNvPr id="0" name=""/>
        <dsp:cNvSpPr/>
      </dsp:nvSpPr>
      <dsp:spPr>
        <a:xfrm>
          <a:off x="0" y="381003"/>
          <a:ext cx="8113586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463550" lvl="0" indent="-46355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1.  Do teacher characteristics that predict growth for non-ELLs also predict growth ELLs?</a:t>
          </a:r>
          <a:endParaRPr lang="en-US" sz="2800" b="1" kern="1200" dirty="0"/>
        </a:p>
      </dsp:txBody>
      <dsp:txXfrm>
        <a:off x="59399" y="440402"/>
        <a:ext cx="7994788" cy="1098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FE45A-9247-4B3C-B305-21885E252A19}">
      <dsp:nvSpPr>
        <dsp:cNvPr id="0" name=""/>
        <dsp:cNvSpPr/>
      </dsp:nvSpPr>
      <dsp:spPr>
        <a:xfrm>
          <a:off x="0" y="533398"/>
          <a:ext cx="8113586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own test performance</a:t>
          </a:r>
          <a:endParaRPr lang="en-US" sz="3200" kern="1200" dirty="0"/>
        </a:p>
      </dsp:txBody>
      <dsp:txXfrm>
        <a:off x="59399" y="592797"/>
        <a:ext cx="7994788" cy="1098002"/>
      </dsp:txXfrm>
    </dsp:sp>
    <dsp:sp modelId="{FFF7BF2C-10B6-4087-B9E8-CD604DB309C6}">
      <dsp:nvSpPr>
        <dsp:cNvPr id="0" name=""/>
        <dsp:cNvSpPr/>
      </dsp:nvSpPr>
      <dsp:spPr>
        <a:xfrm>
          <a:off x="0" y="2438400"/>
          <a:ext cx="8113586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teaching experience</a:t>
          </a:r>
          <a:endParaRPr lang="en-US" sz="3200" kern="1200" dirty="0"/>
        </a:p>
      </dsp:txBody>
      <dsp:txXfrm>
        <a:off x="59399" y="2497799"/>
        <a:ext cx="7994788" cy="10980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FE45A-9247-4B3C-B305-21885E252A19}">
      <dsp:nvSpPr>
        <dsp:cNvPr id="0" name=""/>
        <dsp:cNvSpPr/>
      </dsp:nvSpPr>
      <dsp:spPr>
        <a:xfrm>
          <a:off x="0" y="1215339"/>
          <a:ext cx="8113586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463550" lvl="0" indent="-46355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1.  Do teacher characteristics that predict growth for non-ELLs also predict growth ELLs?</a:t>
          </a:r>
          <a:endParaRPr lang="en-US" sz="2800" b="1" kern="1200" dirty="0"/>
        </a:p>
      </dsp:txBody>
      <dsp:txXfrm>
        <a:off x="59399" y="1274738"/>
        <a:ext cx="7994788" cy="1098002"/>
      </dsp:txXfrm>
    </dsp:sp>
    <dsp:sp modelId="{1DC5AD17-0E15-44F2-AF9B-71E8F5275B89}">
      <dsp:nvSpPr>
        <dsp:cNvPr id="0" name=""/>
        <dsp:cNvSpPr/>
      </dsp:nvSpPr>
      <dsp:spPr>
        <a:xfrm>
          <a:off x="0" y="2724734"/>
          <a:ext cx="8113586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463550" lvl="0" indent="-46355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2.  Do experiences related to teaching ELLs differentially predict effectiveness with ELLs?</a:t>
          </a:r>
          <a:endParaRPr lang="en-US" sz="2800" b="1" kern="1200" dirty="0"/>
        </a:p>
      </dsp:txBody>
      <dsp:txXfrm>
        <a:off x="59399" y="2784133"/>
        <a:ext cx="7994788" cy="10980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FE45A-9247-4B3C-B305-21885E252A19}">
      <dsp:nvSpPr>
        <dsp:cNvPr id="0" name=""/>
        <dsp:cNvSpPr/>
      </dsp:nvSpPr>
      <dsp:spPr>
        <a:xfrm>
          <a:off x="0" y="345801"/>
          <a:ext cx="8378574" cy="12928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teaching experience with ELLs</a:t>
          </a:r>
          <a:endParaRPr lang="en-US" sz="3200" kern="1200" dirty="0"/>
        </a:p>
      </dsp:txBody>
      <dsp:txXfrm>
        <a:off x="63112" y="408913"/>
        <a:ext cx="8252350" cy="1166626"/>
      </dsp:txXfrm>
    </dsp:sp>
    <dsp:sp modelId="{6D13EFFE-124B-461F-A97B-FACBF29291E0}">
      <dsp:nvSpPr>
        <dsp:cNvPr id="0" name=""/>
        <dsp:cNvSpPr/>
      </dsp:nvSpPr>
      <dsp:spPr>
        <a:xfrm>
          <a:off x="0" y="1825851"/>
          <a:ext cx="8378574" cy="12928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pre-service preparation addressing skills for teaching ELLs</a:t>
          </a:r>
        </a:p>
      </dsp:txBody>
      <dsp:txXfrm>
        <a:off x="63112" y="1888963"/>
        <a:ext cx="8252350" cy="1166626"/>
      </dsp:txXfrm>
    </dsp:sp>
    <dsp:sp modelId="{C96508A6-B475-45AB-A602-8BA542FACB71}">
      <dsp:nvSpPr>
        <dsp:cNvPr id="0" name=""/>
        <dsp:cNvSpPr/>
      </dsp:nvSpPr>
      <dsp:spPr>
        <a:xfrm>
          <a:off x="0" y="3305901"/>
          <a:ext cx="8378574" cy="12928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in-service preparation addressing skills for teaching ELLs</a:t>
          </a:r>
          <a:endParaRPr lang="en-US" sz="3200" kern="1200" dirty="0" smtClean="0"/>
        </a:p>
      </dsp:txBody>
      <dsp:txXfrm>
        <a:off x="63112" y="3369013"/>
        <a:ext cx="8252350" cy="1166626"/>
      </dsp:txXfrm>
    </dsp:sp>
    <dsp:sp modelId="{D70387B8-6D54-4409-9336-7E799F97B462}">
      <dsp:nvSpPr>
        <dsp:cNvPr id="0" name=""/>
        <dsp:cNvSpPr/>
      </dsp:nvSpPr>
      <dsp:spPr>
        <a:xfrm>
          <a:off x="0" y="4785951"/>
          <a:ext cx="8378574" cy="12928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ESL Certification</a:t>
          </a:r>
        </a:p>
      </dsp:txBody>
      <dsp:txXfrm>
        <a:off x="63112" y="4849063"/>
        <a:ext cx="8252350" cy="116662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FE45A-9247-4B3C-B305-21885E252A19}">
      <dsp:nvSpPr>
        <dsp:cNvPr id="0" name=""/>
        <dsp:cNvSpPr/>
      </dsp:nvSpPr>
      <dsp:spPr>
        <a:xfrm>
          <a:off x="0" y="513339"/>
          <a:ext cx="8113586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463550" lvl="0" indent="-46355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1.  Do teacher characteristics that predict growth for non-ELLs also predict growth ELLs?</a:t>
          </a:r>
          <a:endParaRPr lang="en-US" sz="2800" b="1" kern="1200" dirty="0"/>
        </a:p>
      </dsp:txBody>
      <dsp:txXfrm>
        <a:off x="59399" y="572738"/>
        <a:ext cx="7994788" cy="1098002"/>
      </dsp:txXfrm>
    </dsp:sp>
    <dsp:sp modelId="{1DC5AD17-0E15-44F2-AF9B-71E8F5275B89}">
      <dsp:nvSpPr>
        <dsp:cNvPr id="0" name=""/>
        <dsp:cNvSpPr/>
      </dsp:nvSpPr>
      <dsp:spPr>
        <a:xfrm>
          <a:off x="0" y="2022734"/>
          <a:ext cx="8113586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463550" lvl="0" indent="-46355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2.  Do experiences related to teaching ELLs differentially predict effectiveness with ELLs?</a:t>
          </a:r>
          <a:endParaRPr lang="en-US" sz="2800" b="1" kern="1200" dirty="0"/>
        </a:p>
      </dsp:txBody>
      <dsp:txXfrm>
        <a:off x="59399" y="2082133"/>
        <a:ext cx="7994788" cy="1098002"/>
      </dsp:txXfrm>
    </dsp:sp>
    <dsp:sp modelId="{355F02EE-101F-4233-BB13-B6F071E552C6}">
      <dsp:nvSpPr>
        <dsp:cNvPr id="0" name=""/>
        <dsp:cNvSpPr/>
      </dsp:nvSpPr>
      <dsp:spPr>
        <a:xfrm>
          <a:off x="0" y="3426734"/>
          <a:ext cx="8113586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463550" lvl="0" indent="-46355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3.  Do theorized teacher characteristics predict differential effectiveness with ELLs?</a:t>
          </a:r>
          <a:endParaRPr lang="en-US" sz="2800" b="1" kern="1200" dirty="0"/>
        </a:p>
      </dsp:txBody>
      <dsp:txXfrm>
        <a:off x="59399" y="3486133"/>
        <a:ext cx="7994788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658-8BDD-498B-A47F-B2B8B5735DC0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1409-78DC-4163-8003-332E01033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658-8BDD-498B-A47F-B2B8B5735DC0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1409-78DC-4163-8003-332E01033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658-8BDD-498B-A47F-B2B8B5735DC0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1409-78DC-4163-8003-332E01033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658-8BDD-498B-A47F-B2B8B5735DC0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1409-78DC-4163-8003-332E01033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658-8BDD-498B-A47F-B2B8B5735DC0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1409-78DC-4163-8003-332E01033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658-8BDD-498B-A47F-B2B8B5735DC0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1409-78DC-4163-8003-332E01033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658-8BDD-498B-A47F-B2B8B5735DC0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1409-78DC-4163-8003-332E01033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658-8BDD-498B-A47F-B2B8B5735DC0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1409-78DC-4163-8003-332E01033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658-8BDD-498B-A47F-B2B8B5735DC0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1409-78DC-4163-8003-332E01033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658-8BDD-498B-A47F-B2B8B5735DC0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1409-78DC-4163-8003-332E01033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D658-8BDD-498B-A47F-B2B8B5735DC0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01409-78DC-4163-8003-332E01033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DA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FD658-8BDD-498B-A47F-B2B8B5735DC0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01409-78DC-4163-8003-332E01033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lderpic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-152400"/>
            <a:ext cx="7467600" cy="22926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22860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Different Skills?  </a:t>
            </a:r>
          </a:p>
          <a:p>
            <a:pPr algn="ctr"/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Identifying </a:t>
            </a:r>
            <a:r>
              <a:rPr lang="en-US" sz="3600" b="1" dirty="0">
                <a:latin typeface="Calibri" pitchFamily="34" charset="0"/>
                <a:cs typeface="Calibri" pitchFamily="34" charset="0"/>
              </a:rPr>
              <a:t>Differentially Effective Teachers of English Language Learners</a:t>
            </a:r>
            <a:endParaRPr lang="en-US" sz="36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Ben Master, Susanna Loeb, </a:t>
            </a:r>
          </a:p>
          <a:p>
            <a:pPr algn="ctr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Camille Whitney, James </a:t>
            </a:r>
            <a:r>
              <a:rPr lang="en-US" sz="2800" b="1" dirty="0">
                <a:latin typeface="Calibri" pitchFamily="34" charset="0"/>
                <a:cs typeface="Calibri" pitchFamily="34" charset="0"/>
              </a:rPr>
              <a:t>Wyckoff</a:t>
            </a:r>
          </a:p>
          <a:p>
            <a:pPr algn="ctr"/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3200" dirty="0" smtClean="0">
                <a:latin typeface="Calibri" pitchFamily="34" charset="0"/>
                <a:cs typeface="Calibri" pitchFamily="34" charset="0"/>
              </a:rPr>
              <a:t>5</a:t>
            </a:r>
            <a:r>
              <a:rPr lang="en-US" sz="3200" baseline="30000" dirty="0" smtClean="0">
                <a:latin typeface="Calibri" pitchFamily="34" charset="0"/>
                <a:cs typeface="Calibri" pitchFamily="34" charset="0"/>
              </a:rPr>
              <a:t>rd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Annual CALDER Conference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January 27</a:t>
            </a:r>
            <a:r>
              <a:rPr lang="en-US" sz="2800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, 2012 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_AIR_Horizontal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400800"/>
            <a:ext cx="3369117" cy="352407"/>
          </a:xfrm>
          <a:prstGeom prst="rect">
            <a:avLst/>
          </a:prstGeom>
        </p:spPr>
      </p:pic>
      <p:pic>
        <p:nvPicPr>
          <p:cNvPr id="3" name="Picture 2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152400"/>
            <a:ext cx="529975" cy="58021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3587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Today’s study </a:t>
            </a:r>
            <a:br>
              <a:rPr lang="en-US" b="1" dirty="0" smtClean="0"/>
            </a:br>
            <a:r>
              <a:rPr lang="en-US" b="1" dirty="0" smtClean="0"/>
              <a:t>3 Questions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96035301"/>
              </p:ext>
            </p:extLst>
          </p:nvPr>
        </p:nvGraphicFramePr>
        <p:xfrm>
          <a:off x="611876" y="1295400"/>
          <a:ext cx="8113586" cy="5262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4707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_AIR_Horizontal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400800"/>
            <a:ext cx="3369117" cy="352407"/>
          </a:xfrm>
          <a:prstGeom prst="rect">
            <a:avLst/>
          </a:prstGeom>
        </p:spPr>
      </p:pic>
      <p:pic>
        <p:nvPicPr>
          <p:cNvPr id="3" name="Picture 2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152400"/>
            <a:ext cx="529975" cy="580219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38917440"/>
              </p:ext>
            </p:extLst>
          </p:nvPr>
        </p:nvGraphicFramePr>
        <p:xfrm>
          <a:off x="457200" y="2590800"/>
          <a:ext cx="8378574" cy="3557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0018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_AIR_Horizontal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400800"/>
            <a:ext cx="3369117" cy="352407"/>
          </a:xfrm>
          <a:prstGeom prst="rect">
            <a:avLst/>
          </a:prstGeom>
        </p:spPr>
      </p:pic>
      <p:pic>
        <p:nvPicPr>
          <p:cNvPr id="3" name="Picture 2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152400"/>
            <a:ext cx="529975" cy="58021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3587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Today’s study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76499339"/>
              </p:ext>
            </p:extLst>
          </p:nvPr>
        </p:nvGraphicFramePr>
        <p:xfrm>
          <a:off x="611876" y="1295400"/>
          <a:ext cx="8113586" cy="5262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2113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_AIR_Horizontal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400800"/>
            <a:ext cx="3369117" cy="352407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1093530"/>
              </p:ext>
            </p:extLst>
          </p:nvPr>
        </p:nvGraphicFramePr>
        <p:xfrm>
          <a:off x="457200" y="732619"/>
          <a:ext cx="8113586" cy="5844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 descr="small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458200" y="152400"/>
            <a:ext cx="529975" cy="58021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83351" y="121693"/>
            <a:ext cx="8229600" cy="1143000"/>
          </a:xfrm>
        </p:spPr>
        <p:txBody>
          <a:bodyPr/>
          <a:lstStyle/>
          <a:p>
            <a:r>
              <a:rPr lang="en-US" b="1" dirty="0" smtClean="0"/>
              <a:t>Data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0352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325B78-B224-4A9A-96D5-A938230C4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71DD11-2B67-4970-8B57-305E3590C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Descriptives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Percentage of students who are ELLs and standardized math test scores in New York City, by year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900493"/>
              </p:ext>
            </p:extLst>
          </p:nvPr>
        </p:nvGraphicFramePr>
        <p:xfrm>
          <a:off x="457200" y="1600200"/>
          <a:ext cx="8229600" cy="470547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00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Percentage of students who are ELLs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11.30%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Percentage of ELLs in each grade of study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419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Grade 4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11.90%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419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Grade 5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10.60%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419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Grade 6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10.90%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419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Grade 7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11.20%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419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Grade 8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11.60%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Standardized math test scores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-0.63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74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Race/ethnicity and Free or reduced price lunch,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by </a:t>
            </a:r>
            <a:r>
              <a:rPr lang="en-US" sz="2800" b="1" dirty="0"/>
              <a:t>ELL status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893973"/>
              </p:ext>
            </p:extLst>
          </p:nvPr>
        </p:nvGraphicFramePr>
        <p:xfrm>
          <a:off x="457200" y="1600200"/>
          <a:ext cx="8077200" cy="4214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/>
                <a:gridCol w="990600"/>
                <a:gridCol w="16764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ELLs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Non-ELLs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Race/ethnicity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4635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White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7%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15%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4635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Black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6%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4635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Hispanic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70%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4635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Asian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18%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13%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4635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Other race/ethnicity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0%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1%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Free or reduced price lunch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76%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68%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Home language is English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0%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63%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44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Basic distribution of ELLs across classrooms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335865"/>
              </p:ext>
            </p:extLst>
          </p:nvPr>
        </p:nvGraphicFramePr>
        <p:xfrm>
          <a:off x="457200" y="15240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872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% ELLs in the class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72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Mean across all classrooms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7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729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Percentiles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29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25th 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729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50th 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729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75th 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729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90th 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40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729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95th 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94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4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Characteristics of teachers serving ELL and non-ELL students, district-wide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176778"/>
              </p:ext>
            </p:extLst>
          </p:nvPr>
        </p:nvGraphicFramePr>
        <p:xfrm>
          <a:off x="457200" y="1600200"/>
          <a:ext cx="8229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3124200"/>
                <a:gridCol w="1981200"/>
              </a:tblGrid>
              <a:tr h="2113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% Taught by Teachers with 1 or 2 Years of Experience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Initial LAST Scores </a:t>
                      </a:r>
                      <a:endParaRPr lang="en-US" sz="2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(std</a:t>
                      </a: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</a:t>
                      </a:r>
                      <a:r>
                        <a:rPr lang="en-US" sz="2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dev.)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97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Mean across NYC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25.2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243 (30.2)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Mean for ELLs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23.7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237 (33.8)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Mean for non-ELLs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25.7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246 (29.6)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Responses and # of respondents for first year teacher survey questions of interest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586292"/>
              </p:ext>
            </p:extLst>
          </p:nvPr>
        </p:nvGraphicFramePr>
        <p:xfrm>
          <a:off x="228600" y="1676400"/>
          <a:ext cx="8763002" cy="4235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1"/>
                <a:gridCol w="990600"/>
                <a:gridCol w="1066801"/>
              </a:tblGrid>
              <a:tr h="45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% Yes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Total N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5768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Fluency </a:t>
                      </a: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 languages other than English: % that self-identified as fluent in Spanish</a:t>
                      </a:r>
                      <a:r>
                        <a:rPr lang="en-US" sz="2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?</a:t>
                      </a:r>
                    </a:p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15.7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1185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1135">
                <a:tc>
                  <a:txBody>
                    <a:bodyPr/>
                    <a:lstStyle/>
                    <a:p>
                      <a:pPr marL="287338" marR="0" indent="-287338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 Pre-service opportunity to learn instructional strategies for teaching ELLs: % that “explored in some depth” or “extensively</a:t>
                      </a:r>
                      <a:r>
                        <a:rPr lang="en-US" sz="2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”?</a:t>
                      </a:r>
                    </a:p>
                    <a:p>
                      <a:pPr marL="287338" marR="0" indent="-287338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14.1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1210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1135">
                <a:tc>
                  <a:txBody>
                    <a:bodyPr/>
                    <a:lstStyle/>
                    <a:p>
                      <a:pPr marL="287338" marR="0" indent="-287338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 By mid-year, # of hours of in-service PD focused on ELL instruction:  % reporting “&gt;9,” “&gt;17,” or “&gt;33 hours” so far this year</a:t>
                      </a:r>
                      <a:r>
                        <a:rPr lang="en-US" sz="2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?</a:t>
                      </a:r>
                    </a:p>
                    <a:p>
                      <a:pPr marL="287338" marR="0" indent="-287338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13.9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1202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04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_AIR_Horizontal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400800"/>
            <a:ext cx="3369117" cy="352407"/>
          </a:xfrm>
          <a:prstGeom prst="rect">
            <a:avLst/>
          </a:prstGeom>
        </p:spPr>
      </p:pic>
      <p:pic>
        <p:nvPicPr>
          <p:cNvPr id="3" name="Picture 2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152400"/>
            <a:ext cx="529975" cy="58021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77" y="5914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English Language Learners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54443177"/>
              </p:ext>
            </p:extLst>
          </p:nvPr>
        </p:nvGraphicFramePr>
        <p:xfrm>
          <a:off x="383283" y="732619"/>
          <a:ext cx="8339904" cy="5434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2309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4FE45A-9247-4B3C-B305-21885E252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A03EDA-B758-4E0F-8EF2-E17B6D232E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EABF9A-03E0-4332-A979-B752F6B2C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Approach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34495403"/>
              </p:ext>
            </p:extLst>
          </p:nvPr>
        </p:nvGraphicFramePr>
        <p:xfrm>
          <a:off x="304800" y="12192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05400" y="6019800"/>
            <a:ext cx="3581400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not particularly believable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00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65457126"/>
              </p:ext>
            </p:extLst>
          </p:nvPr>
        </p:nvGraphicFramePr>
        <p:xfrm>
          <a:off x="304800" y="12192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05400" y="6019800"/>
            <a:ext cx="3581400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Better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74274071"/>
              </p:ext>
            </p:extLst>
          </p:nvPr>
        </p:nvGraphicFramePr>
        <p:xfrm>
          <a:off x="304800" y="12192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05400" y="5420772"/>
            <a:ext cx="3581400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Better: but can’t see overall effect, just differential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59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_AIR_Horizontal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400800"/>
            <a:ext cx="3369117" cy="352407"/>
          </a:xfrm>
          <a:prstGeom prst="rect">
            <a:avLst/>
          </a:prstGeom>
        </p:spPr>
      </p:pic>
      <p:pic>
        <p:nvPicPr>
          <p:cNvPr id="3" name="Picture 2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152400"/>
            <a:ext cx="529975" cy="580219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79996714"/>
              </p:ext>
            </p:extLst>
          </p:nvPr>
        </p:nvGraphicFramePr>
        <p:xfrm>
          <a:off x="611876" y="914400"/>
          <a:ext cx="8113586" cy="5643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9190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Approach 2 (within school):  </a:t>
            </a:r>
            <a:br>
              <a:rPr lang="en-US" sz="2800" b="1" dirty="0" smtClean="0"/>
            </a:br>
            <a:r>
              <a:rPr lang="en-US" sz="2800" b="1" dirty="0" smtClean="0"/>
              <a:t>About the same effect of experience</a:t>
            </a:r>
            <a:br>
              <a:rPr lang="en-US" sz="2800" b="1" dirty="0" smtClean="0"/>
            </a:br>
            <a:r>
              <a:rPr lang="en-US" sz="2800" b="1" dirty="0" smtClean="0"/>
              <a:t>Effect of tests only for non-ELLs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619604"/>
              </p:ext>
            </p:extLst>
          </p:nvPr>
        </p:nvGraphicFramePr>
        <p:xfrm>
          <a:off x="457200" y="1828800"/>
          <a:ext cx="8229600" cy="39519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24400"/>
                <a:gridCol w="1905000"/>
                <a:gridCol w="1600200"/>
              </a:tblGrid>
              <a:tr h="689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ELLs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Non-ELLs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0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initially </a:t>
                      </a:r>
                      <a:r>
                        <a:rPr lang="en-US" sz="2800" dirty="0">
                          <a:effectLst/>
                        </a:rPr>
                        <a:t>failed </a:t>
                      </a:r>
                      <a:r>
                        <a:rPr lang="en-US" sz="2800" dirty="0" smtClean="0">
                          <a:effectLst/>
                        </a:rPr>
                        <a:t>LAST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0.012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-0.014***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</a:t>
                      </a:r>
                      <a:r>
                        <a:rPr lang="en-US" sz="2800" baseline="30000" dirty="0">
                          <a:effectLst/>
                        </a:rPr>
                        <a:t>nd</a:t>
                      </a:r>
                      <a:r>
                        <a:rPr lang="en-US" sz="2800" dirty="0">
                          <a:effectLst/>
                        </a:rPr>
                        <a:t> year teaching in NYC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0.056***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0.057***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</a:t>
                      </a:r>
                      <a:r>
                        <a:rPr lang="en-US" sz="2800" baseline="30000" dirty="0">
                          <a:effectLst/>
                        </a:rPr>
                        <a:t>rd</a:t>
                      </a:r>
                      <a:r>
                        <a:rPr lang="en-US" sz="2800" dirty="0">
                          <a:effectLst/>
                        </a:rPr>
                        <a:t> year teaching in NYC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0.091***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0.076***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r>
                        <a:rPr lang="en-US" sz="2800" baseline="30000" dirty="0">
                          <a:effectLst/>
                        </a:rPr>
                        <a:t>th</a:t>
                      </a:r>
                      <a:r>
                        <a:rPr lang="en-US" sz="2800" dirty="0">
                          <a:effectLst/>
                        </a:rPr>
                        <a:t> year teaching in NYC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0.089***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0.093***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6</a:t>
                      </a:r>
                      <a:r>
                        <a:rPr lang="en-US" sz="2800" baseline="30000" dirty="0">
                          <a:effectLst/>
                        </a:rPr>
                        <a:t>th</a:t>
                      </a:r>
                      <a:r>
                        <a:rPr lang="en-US" sz="2800" dirty="0">
                          <a:effectLst/>
                        </a:rPr>
                        <a:t> year teaching in NYC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0.086***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0.097***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</a:t>
                      </a:r>
                      <a:r>
                        <a:rPr lang="en-US" sz="2800" baseline="30000" dirty="0">
                          <a:effectLst/>
                        </a:rPr>
                        <a:t>th</a:t>
                      </a:r>
                      <a:r>
                        <a:rPr lang="en-US" sz="2800" dirty="0">
                          <a:effectLst/>
                        </a:rPr>
                        <a:t> year teaching in NYC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0.079***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0.094***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79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Approach 3 (within teacher):  No evident difference</a:t>
            </a:r>
            <a:endParaRPr lang="en-US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411666"/>
              </p:ext>
            </p:extLst>
          </p:nvPr>
        </p:nvGraphicFramePr>
        <p:xfrm>
          <a:off x="457200" y="1447800"/>
          <a:ext cx="8229600" cy="46766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ELL versus Non-ELL Achievement Gap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failed LAST </a:t>
                      </a:r>
                      <a:r>
                        <a:rPr lang="en-US" sz="2800" dirty="0">
                          <a:effectLst/>
                        </a:rPr>
                        <a:t>exam x ELLs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0.005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</a:t>
                      </a:r>
                      <a:r>
                        <a:rPr lang="en-US" sz="2800" baseline="30000" dirty="0">
                          <a:effectLst/>
                        </a:rPr>
                        <a:t>nd</a:t>
                      </a:r>
                      <a:r>
                        <a:rPr lang="en-US" sz="2800" dirty="0">
                          <a:effectLst/>
                        </a:rPr>
                        <a:t> year </a:t>
                      </a:r>
                      <a:r>
                        <a:rPr lang="en-US" sz="2800" dirty="0" smtClean="0">
                          <a:effectLst/>
                        </a:rPr>
                        <a:t>x </a:t>
                      </a:r>
                      <a:r>
                        <a:rPr lang="en-US" sz="2800" dirty="0">
                          <a:effectLst/>
                        </a:rPr>
                        <a:t>ELLs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-0.002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</a:t>
                      </a:r>
                      <a:r>
                        <a:rPr lang="en-US" sz="2800" baseline="30000" dirty="0">
                          <a:effectLst/>
                        </a:rPr>
                        <a:t>rd</a:t>
                      </a:r>
                      <a:r>
                        <a:rPr lang="en-US" sz="2800" dirty="0">
                          <a:effectLst/>
                        </a:rPr>
                        <a:t> year </a:t>
                      </a:r>
                      <a:r>
                        <a:rPr lang="en-US" sz="2800" dirty="0" smtClean="0">
                          <a:effectLst/>
                        </a:rPr>
                        <a:t>x </a:t>
                      </a:r>
                      <a:r>
                        <a:rPr lang="en-US" sz="2800" dirty="0">
                          <a:effectLst/>
                        </a:rPr>
                        <a:t>ELLs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0.007</a:t>
                      </a:r>
                      <a:endParaRPr lang="en-US" sz="28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r>
                        <a:rPr lang="en-US" sz="2800" baseline="30000" dirty="0">
                          <a:effectLst/>
                        </a:rPr>
                        <a:t>th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smtClean="0">
                          <a:effectLst/>
                        </a:rPr>
                        <a:t>year</a:t>
                      </a:r>
                      <a:r>
                        <a:rPr lang="en-US" sz="2800" baseline="0" dirty="0" smtClean="0">
                          <a:effectLst/>
                        </a:rPr>
                        <a:t> </a:t>
                      </a:r>
                      <a:r>
                        <a:rPr lang="en-US" sz="2800" dirty="0" smtClean="0">
                          <a:effectLst/>
                        </a:rPr>
                        <a:t>x </a:t>
                      </a:r>
                      <a:r>
                        <a:rPr lang="en-US" sz="2800" dirty="0">
                          <a:effectLst/>
                        </a:rPr>
                        <a:t>ELLs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-0.001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</a:t>
                      </a:r>
                      <a:r>
                        <a:rPr lang="en-US" sz="2800" baseline="30000" dirty="0">
                          <a:effectLst/>
                        </a:rPr>
                        <a:t>th</a:t>
                      </a:r>
                      <a:r>
                        <a:rPr lang="en-US" sz="2800" dirty="0">
                          <a:effectLst/>
                        </a:rPr>
                        <a:t> year </a:t>
                      </a:r>
                      <a:r>
                        <a:rPr lang="en-US" sz="2800" dirty="0" smtClean="0">
                          <a:effectLst/>
                        </a:rPr>
                        <a:t>x </a:t>
                      </a:r>
                      <a:r>
                        <a:rPr lang="en-US" sz="2800" dirty="0">
                          <a:effectLst/>
                        </a:rPr>
                        <a:t>ELLs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 smtClean="0">
                          <a:effectLst/>
                        </a:rPr>
                        <a:t> </a:t>
                      </a:r>
                      <a:r>
                        <a:rPr lang="en-US" sz="2800" dirty="0" smtClean="0">
                          <a:effectLst/>
                        </a:rPr>
                        <a:t>0.004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6</a:t>
                      </a:r>
                      <a:r>
                        <a:rPr lang="en-US" sz="2800" baseline="30000" dirty="0">
                          <a:effectLst/>
                        </a:rPr>
                        <a:t>th</a:t>
                      </a:r>
                      <a:r>
                        <a:rPr lang="en-US" sz="2800" dirty="0">
                          <a:effectLst/>
                        </a:rPr>
                        <a:t> year </a:t>
                      </a:r>
                      <a:r>
                        <a:rPr lang="en-US" sz="2800" dirty="0" smtClean="0">
                          <a:effectLst/>
                        </a:rPr>
                        <a:t>x </a:t>
                      </a:r>
                      <a:r>
                        <a:rPr lang="en-US" sz="2800" dirty="0">
                          <a:effectLst/>
                        </a:rPr>
                        <a:t>ELLs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-0.005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</a:t>
                      </a:r>
                      <a:r>
                        <a:rPr lang="en-US" sz="2800" baseline="30000" dirty="0">
                          <a:effectLst/>
                        </a:rPr>
                        <a:t>th</a:t>
                      </a:r>
                      <a:r>
                        <a:rPr lang="en-US" sz="2800" dirty="0">
                          <a:effectLst/>
                        </a:rPr>
                        <a:t> year </a:t>
                      </a:r>
                      <a:r>
                        <a:rPr lang="en-US" sz="2800" dirty="0" smtClean="0">
                          <a:effectLst/>
                        </a:rPr>
                        <a:t>x </a:t>
                      </a:r>
                      <a:r>
                        <a:rPr lang="en-US" sz="2800" dirty="0">
                          <a:effectLst/>
                        </a:rPr>
                        <a:t>ELLs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-0.005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7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_AIR_Horizontal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400800"/>
            <a:ext cx="3369117" cy="352407"/>
          </a:xfrm>
          <a:prstGeom prst="rect">
            <a:avLst/>
          </a:prstGeom>
        </p:spPr>
      </p:pic>
      <p:pic>
        <p:nvPicPr>
          <p:cNvPr id="3" name="Picture 2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152400"/>
            <a:ext cx="529975" cy="580219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69083959"/>
              </p:ext>
            </p:extLst>
          </p:nvPr>
        </p:nvGraphicFramePr>
        <p:xfrm>
          <a:off x="381000" y="914400"/>
          <a:ext cx="8534400" cy="5643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5523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Approach 2 (within school):  </a:t>
            </a:r>
            <a:br>
              <a:rPr lang="en-US" sz="2800" b="1" dirty="0" smtClean="0"/>
            </a:br>
            <a:r>
              <a:rPr lang="en-US" sz="2800" b="1" dirty="0" smtClean="0"/>
              <a:t>Experience with ELLs </a:t>
            </a:r>
            <a:br>
              <a:rPr lang="en-US" sz="2800" b="1" dirty="0" smtClean="0"/>
            </a:br>
            <a:r>
              <a:rPr lang="en-US" sz="2800" b="1" dirty="0" smtClean="0"/>
              <a:t>substantially more important for ELLs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521949"/>
              </p:ext>
            </p:extLst>
          </p:nvPr>
        </p:nvGraphicFramePr>
        <p:xfrm>
          <a:off x="457200" y="1828800"/>
          <a:ext cx="8077201" cy="44313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49449"/>
                <a:gridCol w="1671144"/>
                <a:gridCol w="1578304"/>
                <a:gridCol w="1578304"/>
              </a:tblGrid>
              <a:tr h="798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ELLs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98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All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</a:t>
                      </a:r>
                      <a:r>
                        <a:rPr lang="en-US" sz="2800" baseline="30000" dirty="0" smtClean="0">
                          <a:effectLst/>
                        </a:rPr>
                        <a:t>nd</a:t>
                      </a:r>
                      <a:r>
                        <a:rPr lang="en-US" sz="2800" dirty="0" smtClean="0">
                          <a:effectLst/>
                        </a:rPr>
                        <a:t> year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3+</a:t>
                      </a:r>
                      <a:r>
                        <a:rPr lang="en-US" sz="2800" baseline="0" dirty="0" smtClean="0">
                          <a:effectLst/>
                        </a:rPr>
                        <a:t> years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722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&gt;6 ELLs last year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0.024**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0.069**</a:t>
                      </a:r>
                      <a:endParaRPr lang="en-US" sz="2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0.015~</a:t>
                      </a:r>
                      <a:endParaRPr lang="en-US" sz="2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19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Non-ELLs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6322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All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</a:t>
                      </a:r>
                      <a:r>
                        <a:rPr lang="en-US" sz="2800" baseline="30000" dirty="0" smtClean="0">
                          <a:effectLst/>
                        </a:rPr>
                        <a:t>nd</a:t>
                      </a:r>
                      <a:r>
                        <a:rPr lang="en-US" sz="2800" dirty="0" smtClean="0">
                          <a:effectLst/>
                        </a:rPr>
                        <a:t> year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3+</a:t>
                      </a:r>
                      <a:r>
                        <a:rPr lang="en-US" sz="2800" baseline="0" dirty="0" smtClean="0">
                          <a:effectLst/>
                        </a:rPr>
                        <a:t> years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77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&gt;6 ELLs last year</a:t>
                      </a:r>
                      <a:endParaRPr lang="en-US" sz="2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0.010*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0.012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0.008~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1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Approach 3 (within teacher):  Similar Results</a:t>
            </a:r>
            <a:endParaRPr lang="en-US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567295"/>
              </p:ext>
            </p:extLst>
          </p:nvPr>
        </p:nvGraphicFramePr>
        <p:xfrm>
          <a:off x="457200" y="1752600"/>
          <a:ext cx="8229600" cy="34777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91000"/>
                <a:gridCol w="4038600"/>
              </a:tblGrid>
              <a:tr h="1159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ELL versus Non-ELL Achievement Gap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96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2nd year 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0.037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9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800" dirty="0" smtClean="0">
                          <a:effectLst/>
                        </a:rPr>
                        <a:t>2nd year x ELL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-0.012~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96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&gt;6 ELLs in prior year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</a:t>
                      </a:r>
                      <a:r>
                        <a:rPr lang="en-US" sz="2800" dirty="0" smtClean="0">
                          <a:effectLst/>
                        </a:rPr>
                        <a:t>0.009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9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&gt;6 ELLs in prior year</a:t>
                      </a:r>
                      <a:r>
                        <a:rPr lang="en-US" sz="2800" baseline="0" dirty="0" smtClean="0">
                          <a:effectLst/>
                        </a:rPr>
                        <a:t> </a:t>
                      </a:r>
                      <a:r>
                        <a:rPr lang="en-US" sz="2800" dirty="0" smtClean="0">
                          <a:effectLst/>
                        </a:rPr>
                        <a:t>x </a:t>
                      </a:r>
                      <a:r>
                        <a:rPr lang="en-US" sz="2800" dirty="0">
                          <a:effectLst/>
                        </a:rPr>
                        <a:t>ELLs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0.031**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17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Approach 2 (within school):  </a:t>
            </a:r>
            <a:br>
              <a:rPr lang="en-US" sz="2800" b="1" dirty="0" smtClean="0"/>
            </a:br>
            <a:r>
              <a:rPr lang="en-US" sz="2800" b="1" dirty="0" smtClean="0"/>
              <a:t>Training</a:t>
            </a:r>
            <a:br>
              <a:rPr lang="en-US" sz="2800" b="1" dirty="0" smtClean="0"/>
            </a:br>
            <a:r>
              <a:rPr lang="en-US" sz="2800" b="1" dirty="0" smtClean="0"/>
              <a:t>substantially more important for ELLs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791120"/>
              </p:ext>
            </p:extLst>
          </p:nvPr>
        </p:nvGraphicFramePr>
        <p:xfrm>
          <a:off x="457200" y="1600203"/>
          <a:ext cx="8458200" cy="44795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38600"/>
                <a:gridCol w="1143000"/>
                <a:gridCol w="152400"/>
                <a:gridCol w="1600200"/>
                <a:gridCol w="1524000"/>
              </a:tblGrid>
              <a:tr h="512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ELLs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2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ELL-specific pre-service </a:t>
                      </a:r>
                      <a:endParaRPr lang="en-US" sz="2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0.090*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0.093*</a:t>
                      </a:r>
                      <a:endParaRPr lang="en-US" sz="2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0.027</a:t>
                      </a:r>
                      <a:endParaRPr lang="en-US" sz="2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ELL-specific in-service</a:t>
                      </a:r>
                      <a:endParaRPr lang="en-US" sz="2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0.003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</a:tr>
              <a:tr h="5128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ELL-specific PD (in ‘05)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0.294***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/>
                </a:tc>
              </a:tr>
              <a:tr h="5128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F333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Non-ELLs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BF33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9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ELL-specific pre-service </a:t>
                      </a:r>
                      <a:endParaRPr lang="en-US" sz="2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-0.035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0.014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0.016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5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ELL-specific in-service</a:t>
                      </a:r>
                      <a:endParaRPr lang="en-US" sz="2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-0.120***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</a:tr>
              <a:tr h="5933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ELL-specific PD </a:t>
                      </a:r>
                      <a:r>
                        <a:rPr lang="en-US" sz="2800" dirty="0" smtClean="0">
                          <a:effectLst/>
                        </a:rPr>
                        <a:t>(in ‘05)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-0.112*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91200" y="6324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all differences significant 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9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_AIR_Horizontal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400800"/>
            <a:ext cx="3369117" cy="352407"/>
          </a:xfrm>
          <a:prstGeom prst="rect">
            <a:avLst/>
          </a:prstGeom>
        </p:spPr>
      </p:pic>
      <p:pic>
        <p:nvPicPr>
          <p:cNvPr id="3" name="Picture 2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152400"/>
            <a:ext cx="529975" cy="58021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77" y="5914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Teaching of ELLs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02207154"/>
              </p:ext>
            </p:extLst>
          </p:nvPr>
        </p:nvGraphicFramePr>
        <p:xfrm>
          <a:off x="529982" y="1066800"/>
          <a:ext cx="8227324" cy="5109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650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7E1247-EBF7-4D15-99D5-9C6887BA1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23413E-DD9D-4475-9092-3EA2E8BB8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06859C-C011-4EA7-BFF2-DF62835AE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Approach 3 (within teacher):  </a:t>
            </a:r>
            <a:br>
              <a:rPr lang="en-US" sz="2800" b="1" dirty="0" smtClean="0"/>
            </a:br>
            <a:r>
              <a:rPr lang="en-US" sz="2800" b="1" dirty="0" smtClean="0"/>
              <a:t>Similar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997556"/>
              </p:ext>
            </p:extLst>
          </p:nvPr>
        </p:nvGraphicFramePr>
        <p:xfrm>
          <a:off x="414020" y="1981200"/>
          <a:ext cx="8501380" cy="25308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38600"/>
                <a:gridCol w="1143000"/>
                <a:gridCol w="1351090"/>
                <a:gridCol w="1968690"/>
              </a:tblGrid>
              <a:tr h="512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Pre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In</a:t>
                      </a:r>
                      <a:endParaRPr lang="en-US" sz="2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In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(same</a:t>
                      </a:r>
                      <a:r>
                        <a:rPr lang="en-US" sz="2800" baseline="0" dirty="0" smtClean="0">
                          <a:effectLst/>
                        </a:rPr>
                        <a:t> year)</a:t>
                      </a:r>
                      <a:endParaRPr lang="en-US" sz="2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2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ELL</a:t>
                      </a:r>
                      <a:r>
                        <a:rPr lang="en-US" sz="2800" baseline="0" dirty="0" smtClean="0">
                          <a:effectLst/>
                        </a:rPr>
                        <a:t> </a:t>
                      </a:r>
                      <a:r>
                        <a:rPr lang="en-US" sz="2800" dirty="0" smtClean="0">
                          <a:effectLst/>
                        </a:rPr>
                        <a:t>pre-service X ELL</a:t>
                      </a:r>
                      <a:endParaRPr lang="en-US" sz="2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0.091*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0.042</a:t>
                      </a:r>
                      <a:endParaRPr lang="en-US" sz="2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-0.062</a:t>
                      </a:r>
                      <a:endParaRPr lang="en-US" sz="2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</a:rPr>
                        <a:t>ELL in-service X ELL</a:t>
                      </a:r>
                      <a:endParaRPr lang="en-US" sz="2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0.043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</a:tr>
              <a:tr h="5128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ELL</a:t>
                      </a:r>
                      <a:r>
                        <a:rPr lang="en-US" sz="2800" baseline="0" dirty="0" smtClean="0">
                          <a:effectLst/>
                        </a:rPr>
                        <a:t> </a:t>
                      </a:r>
                      <a:r>
                        <a:rPr lang="en-US" sz="2800" dirty="0" smtClean="0">
                          <a:effectLst/>
                        </a:rPr>
                        <a:t>PD (in ‘05) X ELL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0.226*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91200" y="6324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all differences significant 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55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397" y="34290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Approach 3 (within teacher):  </a:t>
            </a:r>
            <a:br>
              <a:rPr lang="en-US" sz="2800" b="1" dirty="0" smtClean="0"/>
            </a:br>
            <a:r>
              <a:rPr lang="en-US" sz="2800" b="1" dirty="0" smtClean="0"/>
              <a:t>Similar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91200" y="6324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all differences significant **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208335"/>
              </p:ext>
            </p:extLst>
          </p:nvPr>
        </p:nvGraphicFramePr>
        <p:xfrm>
          <a:off x="457200" y="4648200"/>
          <a:ext cx="8229600" cy="8724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57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All teachers</a:t>
                      </a:r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Novices (&lt;=3yrs)</a:t>
                      </a:r>
                      <a:endParaRPr lang="en-US" sz="28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effectLst/>
                        </a:rPr>
                        <a:t>Any ESL </a:t>
                      </a:r>
                      <a:r>
                        <a:rPr lang="en-US" sz="2800" u="none" strike="noStrike" dirty="0" smtClean="0">
                          <a:effectLst/>
                        </a:rPr>
                        <a:t>Cert</a:t>
                      </a:r>
                      <a:r>
                        <a:rPr lang="en-US" sz="2800" u="none" strike="noStrike" baseline="0" dirty="0" smtClean="0">
                          <a:effectLst/>
                        </a:rPr>
                        <a:t> X ELL</a:t>
                      </a:r>
                      <a:endParaRPr lang="en-US" sz="2800" b="0" i="0" u="none" strike="noStrike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 smtClean="0">
                          <a:effectLst/>
                        </a:rPr>
                        <a:t>0.017</a:t>
                      </a:r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kern="1200" dirty="0" smtClean="0">
                          <a:effectLst/>
                        </a:rPr>
                        <a:t>0.080**</a:t>
                      </a:r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172032"/>
              </p:ext>
            </p:extLst>
          </p:nvPr>
        </p:nvGraphicFramePr>
        <p:xfrm>
          <a:off x="449239" y="1066800"/>
          <a:ext cx="8229600" cy="21812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9361"/>
                <a:gridCol w="1905000"/>
                <a:gridCol w="2735239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All teachers</a:t>
                      </a:r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Novices (&lt;=3yrs)</a:t>
                      </a:r>
                      <a:endParaRPr lang="en-US" sz="28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ELL</a:t>
                      </a:r>
                      <a:endParaRPr lang="en-US" sz="28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effectLst/>
                        </a:rPr>
                        <a:t>Any ESL </a:t>
                      </a:r>
                      <a:r>
                        <a:rPr lang="en-US" sz="2800" u="none" strike="noStrike" dirty="0" smtClean="0">
                          <a:effectLst/>
                        </a:rPr>
                        <a:t>Certification</a:t>
                      </a:r>
                      <a:endParaRPr lang="en-US" sz="2800" b="0" i="0" u="none" strike="noStrike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0.057**</a:t>
                      </a:r>
                      <a:endParaRPr lang="en-US" sz="28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0.069*</a:t>
                      </a:r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Non-ELL</a:t>
                      </a:r>
                      <a:endParaRPr lang="en-US" sz="28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>
                          <a:effectLst/>
                        </a:rPr>
                        <a:t>Any ESL Certification</a:t>
                      </a:r>
                      <a:endParaRPr lang="en-US" sz="28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0.033</a:t>
                      </a:r>
                      <a:endParaRPr lang="en-US" sz="28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-0.066~</a:t>
                      </a:r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62887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/>
              <a:t>Approach 2 (within school):  </a:t>
            </a:r>
            <a:br>
              <a:rPr lang="en-US" sz="2800" b="1" smtClean="0"/>
            </a:br>
            <a:r>
              <a:rPr lang="en-US" sz="2800" b="1" smtClean="0"/>
              <a:t>ESL Certification more Important for ELLs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0904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_AIR_Horizontal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400800"/>
            <a:ext cx="3369117" cy="352407"/>
          </a:xfrm>
          <a:prstGeom prst="rect">
            <a:avLst/>
          </a:prstGeom>
        </p:spPr>
      </p:pic>
      <p:pic>
        <p:nvPicPr>
          <p:cNvPr id="3" name="Picture 2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152400"/>
            <a:ext cx="529975" cy="580219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86506455"/>
              </p:ext>
            </p:extLst>
          </p:nvPr>
        </p:nvGraphicFramePr>
        <p:xfrm>
          <a:off x="611876" y="914400"/>
          <a:ext cx="8113586" cy="5643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39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Approach 2 (within school):  </a:t>
            </a:r>
            <a:br>
              <a:rPr lang="en-US" sz="2800" b="1" dirty="0" smtClean="0"/>
            </a:br>
            <a:r>
              <a:rPr lang="en-US" sz="2800" b="1" dirty="0" smtClean="0"/>
              <a:t>No Evidence of Effect of Language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220589"/>
              </p:ext>
            </p:extLst>
          </p:nvPr>
        </p:nvGraphicFramePr>
        <p:xfrm>
          <a:off x="457200" y="1371600"/>
          <a:ext cx="8229600" cy="187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24400"/>
                <a:gridCol w="1905000"/>
                <a:gridCol w="1600200"/>
              </a:tblGrid>
              <a:tr h="689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Hispanic ELLs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All Other Students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0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Native fluency in Spanish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0.005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0.018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Non-native fluency in Spanish 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0.031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0.028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358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Approach 3 (within teacher):  </a:t>
            </a:r>
            <a:br>
              <a:rPr lang="en-US" sz="2800" b="1" dirty="0" smtClean="0"/>
            </a:br>
            <a:r>
              <a:rPr lang="en-US" sz="2800" b="1" dirty="0" smtClean="0"/>
              <a:t>Similar, though positive</a:t>
            </a:r>
            <a:endParaRPr lang="en-US" sz="2800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8717678"/>
              </p:ext>
            </p:extLst>
          </p:nvPr>
        </p:nvGraphicFramePr>
        <p:xfrm>
          <a:off x="457200" y="4724400"/>
          <a:ext cx="8229600" cy="16136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64772"/>
                <a:gridCol w="2364828"/>
              </a:tblGrid>
              <a:tr h="689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Hispanic ELLs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0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Native fluency in Spanish X Hispanic ELL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0.023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Non-native in Spanish </a:t>
                      </a:r>
                      <a:r>
                        <a:rPr lang="en-US" sz="2800" dirty="0" smtClean="0">
                          <a:effectLst/>
                        </a:rPr>
                        <a:t>X Hispanic ELL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0.034</a:t>
                      </a:r>
                      <a:endParaRPr lang="en-US" sz="28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16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837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008302"/>
              </p:ext>
            </p:extLst>
          </p:nvPr>
        </p:nvGraphicFramePr>
        <p:xfrm>
          <a:off x="457200" y="1219200"/>
          <a:ext cx="8153400" cy="5181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57600"/>
                <a:gridCol w="1778000"/>
                <a:gridCol w="2717800"/>
              </a:tblGrid>
              <a:tr h="647700"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>
                          <a:effectLst/>
                        </a:rPr>
                        <a:t>ELL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>
                          <a:effectLst/>
                        </a:rPr>
                        <a:t>Differential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77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Test performance</a:t>
                      </a:r>
                      <a:endParaRPr lang="en-US" sz="3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no</a:t>
                      </a:r>
                      <a:endParaRPr lang="en-US" sz="32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maybe</a:t>
                      </a:r>
                      <a:endParaRPr lang="en-US" sz="3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77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Experience</a:t>
                      </a:r>
                      <a:endParaRPr lang="en-US" sz="3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no</a:t>
                      </a:r>
                      <a:endParaRPr lang="en-US" sz="3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7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1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Experience with ELLs</a:t>
                      </a:r>
                      <a:endParaRPr lang="en-US" sz="3200" b="1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yes</a:t>
                      </a:r>
                      <a:endParaRPr lang="en-US" sz="32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477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Pre-sevice ELL</a:t>
                      </a:r>
                      <a:endParaRPr lang="en-US" sz="3200" b="1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yes</a:t>
                      </a:r>
                      <a:endParaRPr lang="en-US" sz="32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77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In-service EL</a:t>
                      </a:r>
                      <a:endParaRPr lang="en-US" sz="3200" b="1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yes</a:t>
                      </a:r>
                      <a:endParaRPr lang="en-US" sz="32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77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ESL certification</a:t>
                      </a:r>
                      <a:endParaRPr lang="en-US" sz="32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yes</a:t>
                      </a:r>
                      <a:endParaRPr lang="en-US" sz="32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7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Spanish fluency</a:t>
                      </a:r>
                      <a:endParaRPr lang="en-US" sz="3200" b="0" i="0" u="none" strike="noStrike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?</a:t>
                      </a:r>
                      <a:endParaRPr lang="en-US" sz="32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no</a:t>
                      </a:r>
                      <a:endParaRPr lang="en-US" sz="3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16200000">
            <a:off x="4827410" y="2768205"/>
            <a:ext cx="381000" cy="304801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6200000">
            <a:off x="4827410" y="3298773"/>
            <a:ext cx="381000" cy="304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6200000">
            <a:off x="4827410" y="3969788"/>
            <a:ext cx="381000" cy="304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6200000">
            <a:off x="4827410" y="4652736"/>
            <a:ext cx="381000" cy="304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6200000">
            <a:off x="4827410" y="5271441"/>
            <a:ext cx="381000" cy="304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Conclusions</a:t>
            </a:r>
            <a:endParaRPr lang="en-US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20484808"/>
              </p:ext>
            </p:extLst>
          </p:nvPr>
        </p:nvGraphicFramePr>
        <p:xfrm>
          <a:off x="304800" y="114300"/>
          <a:ext cx="8458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5095164"/>
            <a:ext cx="2209800" cy="1447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Blunt measures</a:t>
            </a: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Imperfect identification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429000" y="5105400"/>
            <a:ext cx="2209800" cy="1447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Highlights importance of opportunities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24600" y="5105400"/>
            <a:ext cx="2209800" cy="1447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Highlights importance of </a:t>
            </a:r>
            <a:r>
              <a:rPr lang="en-US" sz="2000" b="1" dirty="0" smtClean="0">
                <a:solidFill>
                  <a:schemeClr val="bg1"/>
                </a:solidFill>
              </a:rPr>
              <a:t>matching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2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45CFD2-C43B-40DF-A0C2-9305A6A43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3CF6A2-2959-43BD-8997-C541D507C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30413A-7A80-44BC-A795-2329F0929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47720A-0018-4971-AB45-483C67579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8" grpId="0" animBg="1"/>
      <p:bldP spid="9" grpId="0" animBg="1"/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lderpic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-152400"/>
            <a:ext cx="7467600" cy="22926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22860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Different Skills?  </a:t>
            </a:r>
          </a:p>
          <a:p>
            <a:pPr algn="ctr"/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Identifying </a:t>
            </a:r>
            <a:r>
              <a:rPr lang="en-US" sz="3600" b="1" dirty="0">
                <a:latin typeface="Calibri" pitchFamily="34" charset="0"/>
                <a:cs typeface="Calibri" pitchFamily="34" charset="0"/>
              </a:rPr>
              <a:t>Differentially Effective Teachers of English Language Learners</a:t>
            </a:r>
            <a:endParaRPr lang="en-US" sz="36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Ben Master, Susanna Loeb, </a:t>
            </a:r>
          </a:p>
          <a:p>
            <a:pPr algn="ctr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Camille Whitney, James </a:t>
            </a:r>
            <a:r>
              <a:rPr lang="en-US" sz="2800" b="1" dirty="0">
                <a:latin typeface="Calibri" pitchFamily="34" charset="0"/>
                <a:cs typeface="Calibri" pitchFamily="34" charset="0"/>
              </a:rPr>
              <a:t>Wyckoff</a:t>
            </a:r>
          </a:p>
          <a:p>
            <a:pPr algn="ctr"/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3200" dirty="0" smtClean="0">
                <a:latin typeface="Calibri" pitchFamily="34" charset="0"/>
                <a:cs typeface="Calibri" pitchFamily="34" charset="0"/>
              </a:rPr>
              <a:t>5</a:t>
            </a:r>
            <a:r>
              <a:rPr lang="en-US" sz="3200" baseline="30000" dirty="0" smtClean="0">
                <a:latin typeface="Calibri" pitchFamily="34" charset="0"/>
                <a:cs typeface="Calibri" pitchFamily="34" charset="0"/>
              </a:rPr>
              <a:t>rd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Annual CALDER Conference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January 27</a:t>
            </a:r>
            <a:r>
              <a:rPr lang="en-US" sz="2800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, 2012 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69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_AIR_Horizontal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400800"/>
            <a:ext cx="3369117" cy="352407"/>
          </a:xfrm>
          <a:prstGeom prst="rect">
            <a:avLst/>
          </a:prstGeom>
        </p:spPr>
      </p:pic>
      <p:pic>
        <p:nvPicPr>
          <p:cNvPr id="3" name="Picture 2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152400"/>
            <a:ext cx="529975" cy="58021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77" y="5914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Teachers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55409211"/>
              </p:ext>
            </p:extLst>
          </p:nvPr>
        </p:nvGraphicFramePr>
        <p:xfrm>
          <a:off x="611876" y="1066800"/>
          <a:ext cx="8111311" cy="5490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6544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4FE45A-9247-4B3C-B305-21885E252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7E1247-EBF7-4D15-99D5-9C6887BA1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06859C-C011-4EA7-BFF2-DF62835AE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E04E9A-0937-4518-B68E-686E77896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F9EC63-7B98-49D3-8C83-6D21FF21A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Motivation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16879731"/>
              </p:ext>
            </p:extLst>
          </p:nvPr>
        </p:nvGraphicFramePr>
        <p:xfrm>
          <a:off x="533400" y="1981200"/>
          <a:ext cx="830580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039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_AIR_Horizontal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400800"/>
            <a:ext cx="3369117" cy="352407"/>
          </a:xfrm>
          <a:prstGeom prst="rect">
            <a:avLst/>
          </a:prstGeom>
        </p:spPr>
      </p:pic>
      <p:pic>
        <p:nvPicPr>
          <p:cNvPr id="3" name="Picture 2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152400"/>
            <a:ext cx="529975" cy="58021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3587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Today’s study </a:t>
            </a:r>
            <a:br>
              <a:rPr lang="en-US" b="1" dirty="0" smtClean="0"/>
            </a:br>
            <a:r>
              <a:rPr lang="en-US" b="1" dirty="0" smtClean="0"/>
              <a:t>3 Questions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40187434"/>
              </p:ext>
            </p:extLst>
          </p:nvPr>
        </p:nvGraphicFramePr>
        <p:xfrm>
          <a:off x="611876" y="1295400"/>
          <a:ext cx="8113586" cy="5262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9391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4FE45A-9247-4B3C-B305-21885E252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_AIR_Horizontal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400800"/>
            <a:ext cx="3369117" cy="352407"/>
          </a:xfrm>
          <a:prstGeom prst="rect">
            <a:avLst/>
          </a:prstGeom>
        </p:spPr>
      </p:pic>
      <p:pic>
        <p:nvPicPr>
          <p:cNvPr id="3" name="Picture 2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152400"/>
            <a:ext cx="529975" cy="580219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29430216"/>
              </p:ext>
            </p:extLst>
          </p:nvPr>
        </p:nvGraphicFramePr>
        <p:xfrm>
          <a:off x="576619" y="914400"/>
          <a:ext cx="8113586" cy="4424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7022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F7BF2C-10B6-4087-B9E8-CD604DB30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_AIR_Horizontal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400800"/>
            <a:ext cx="3369117" cy="352407"/>
          </a:xfrm>
          <a:prstGeom prst="rect">
            <a:avLst/>
          </a:prstGeom>
        </p:spPr>
      </p:pic>
      <p:pic>
        <p:nvPicPr>
          <p:cNvPr id="3" name="Picture 2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152400"/>
            <a:ext cx="529975" cy="58021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3587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Today’s study </a:t>
            </a:r>
            <a:br>
              <a:rPr lang="en-US" b="1" dirty="0" smtClean="0"/>
            </a:br>
            <a:r>
              <a:rPr lang="en-US" b="1" dirty="0" smtClean="0"/>
              <a:t>3 Questions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70304835"/>
              </p:ext>
            </p:extLst>
          </p:nvPr>
        </p:nvGraphicFramePr>
        <p:xfrm>
          <a:off x="609601" y="304800"/>
          <a:ext cx="8113586" cy="5262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7330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_AIR_Horizontal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400800"/>
            <a:ext cx="3369117" cy="35240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855" y="442509"/>
            <a:ext cx="8229600" cy="1143000"/>
          </a:xfrm>
        </p:spPr>
        <p:txBody>
          <a:bodyPr>
            <a:noAutofit/>
          </a:bodyPr>
          <a:lstStyle/>
          <a:p>
            <a:pPr lvl="0"/>
            <a:endParaRPr lang="en-US" sz="32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66883959"/>
              </p:ext>
            </p:extLst>
          </p:nvPr>
        </p:nvGraphicFramePr>
        <p:xfrm>
          <a:off x="457200" y="152400"/>
          <a:ext cx="8378574" cy="6424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 descr="small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458200" y="152400"/>
            <a:ext cx="529975" cy="58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56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13EFFE-124B-461F-A97B-FACBF2929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6508A6-B475-45AB-A602-8BA542FAC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0387B8-6D54-4409-9336-7E799F97B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</TotalTime>
  <Words>1390</Words>
  <Application>Microsoft Office PowerPoint</Application>
  <PresentationFormat>On-screen Show (4:3)</PresentationFormat>
  <Paragraphs>326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English Language Learners</vt:lpstr>
      <vt:lpstr>Teaching of ELLs</vt:lpstr>
      <vt:lpstr>Teachers</vt:lpstr>
      <vt:lpstr>Motivation</vt:lpstr>
      <vt:lpstr>Today’s study  3 Questions</vt:lpstr>
      <vt:lpstr>PowerPoint Presentation</vt:lpstr>
      <vt:lpstr>Today’s study  3 Questions</vt:lpstr>
      <vt:lpstr>PowerPoint Presentation</vt:lpstr>
      <vt:lpstr>Today’s study  3 Questions</vt:lpstr>
      <vt:lpstr>PowerPoint Presentation</vt:lpstr>
      <vt:lpstr>Today’s study</vt:lpstr>
      <vt:lpstr>Data</vt:lpstr>
      <vt:lpstr>Some Descriptives</vt:lpstr>
      <vt:lpstr>Percentage of students who are ELLs and standardized math test scores in New York City, by year</vt:lpstr>
      <vt:lpstr>Race/ethnicity and Free or reduced price lunch,  by ELL status</vt:lpstr>
      <vt:lpstr>Basic distribution of ELLs across classrooms</vt:lpstr>
      <vt:lpstr>Characteristics of teachers serving ELL and non-ELL students, district-wide</vt:lpstr>
      <vt:lpstr>Responses and # of respondents for first year teacher survey questions of interest</vt:lpstr>
      <vt:lpstr>Approach</vt:lpstr>
      <vt:lpstr>PowerPoint Presentation</vt:lpstr>
      <vt:lpstr>PowerPoint Presentation</vt:lpstr>
      <vt:lpstr>Results</vt:lpstr>
      <vt:lpstr>Approach 2 (within school):   About the same effect of experience Effect of tests only for non-ELLs</vt:lpstr>
      <vt:lpstr>Approach 3 (within teacher):  No evident difference</vt:lpstr>
      <vt:lpstr>PowerPoint Presentation</vt:lpstr>
      <vt:lpstr>Approach 2 (within school):   Experience with ELLs  substantially more important for ELLs</vt:lpstr>
      <vt:lpstr>Approach 3 (within teacher):  Similar Results</vt:lpstr>
      <vt:lpstr>Approach 2 (within school):   Training substantially more important for ELLs</vt:lpstr>
      <vt:lpstr>Approach 3 (within teacher):   Similar</vt:lpstr>
      <vt:lpstr>Approach 3 (within teacher):   Similar</vt:lpstr>
      <vt:lpstr>PowerPoint Presentation</vt:lpstr>
      <vt:lpstr>Approach 2 (within school):   No Evidence of Effect of Language</vt:lpstr>
      <vt:lpstr>Summary</vt:lpstr>
      <vt:lpstr>Conclusions</vt:lpstr>
      <vt:lpstr>PowerPoint Presentation</vt:lpstr>
    </vt:vector>
  </TitlesOfParts>
  <Company>American Institutes for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vbrady</dc:creator>
  <cp:lastModifiedBy>sloeb</cp:lastModifiedBy>
  <cp:revision>56</cp:revision>
  <dcterms:created xsi:type="dcterms:W3CDTF">2012-01-19T20:29:47Z</dcterms:created>
  <dcterms:modified xsi:type="dcterms:W3CDTF">2012-01-27T03:36:13Z</dcterms:modified>
</cp:coreProperties>
</file>