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32" r:id="rId2"/>
    <p:sldId id="256" r:id="rId3"/>
    <p:sldId id="257" r:id="rId4"/>
    <p:sldId id="259" r:id="rId5"/>
    <p:sldId id="284" r:id="rId6"/>
    <p:sldId id="285" r:id="rId7"/>
    <p:sldId id="312" r:id="rId8"/>
    <p:sldId id="282" r:id="rId9"/>
    <p:sldId id="316" r:id="rId10"/>
    <p:sldId id="262" r:id="rId11"/>
    <p:sldId id="290" r:id="rId12"/>
    <p:sldId id="263" r:id="rId13"/>
    <p:sldId id="265" r:id="rId14"/>
    <p:sldId id="267" r:id="rId15"/>
    <p:sldId id="298" r:id="rId16"/>
    <p:sldId id="300" r:id="rId17"/>
    <p:sldId id="302" r:id="rId18"/>
    <p:sldId id="293" r:id="rId19"/>
    <p:sldId id="324" r:id="rId20"/>
    <p:sldId id="330" r:id="rId21"/>
    <p:sldId id="329" r:id="rId22"/>
    <p:sldId id="303" r:id="rId23"/>
    <p:sldId id="331" r:id="rId24"/>
    <p:sldId id="328" r:id="rId25"/>
    <p:sldId id="32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DAA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7B5EE-09CC-4B49-92DC-5F95E8BC2C2E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AA877-5296-49E8-ACF5-0C194FC3A2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EBC2D-78BF-497C-AB7C-8A20297A8E53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7BA0-309C-47E6-A242-7A0F1C42E8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7BA0-309C-47E6-A242-7A0F1C42E88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A67F-AA69-40AD-8C1F-7D59A7131968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03-8DED-4C05-A636-53B4A471FF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095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A67F-AA69-40AD-8C1F-7D59A7131968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03-8DED-4C05-A636-53B4A471FF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09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A67F-AA69-40AD-8C1F-7D59A7131968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03-8DED-4C05-A636-53B4A471FF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917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A67F-AA69-40AD-8C1F-7D59A7131968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03-8DED-4C05-A636-53B4A471FF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3993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A67F-AA69-40AD-8C1F-7D59A7131968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03-8DED-4C05-A636-53B4A471FF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8414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A67F-AA69-40AD-8C1F-7D59A7131968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03-8DED-4C05-A636-53B4A471FF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9334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A67F-AA69-40AD-8C1F-7D59A7131968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03-8DED-4C05-A636-53B4A471FF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363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A67F-AA69-40AD-8C1F-7D59A7131968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03-8DED-4C05-A636-53B4A471FF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469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A67F-AA69-40AD-8C1F-7D59A7131968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03-8DED-4C05-A636-53B4A471FF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860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A67F-AA69-40AD-8C1F-7D59A7131968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03-8DED-4C05-A636-53B4A471FF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354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A67F-AA69-40AD-8C1F-7D59A7131968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03-8DED-4C05-A636-53B4A471FF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330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8A67F-AA69-40AD-8C1F-7D59A7131968}" type="datetimeFigureOut">
              <a:rPr lang="en-US" smtClean="0"/>
              <a:pPr/>
              <a:t>1/24/2012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FB303-8DED-4C05-A636-53B4A471FF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2554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DA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lderpic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-152400"/>
            <a:ext cx="7467600" cy="22926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819400"/>
            <a:ext cx="8077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Human Capital Policies in Education: Further Research on Teachers and Principals</a:t>
            </a:r>
          </a:p>
          <a:p>
            <a:pPr algn="ctr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Annual CALDER Conference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January 27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2012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35560109"/>
              </p:ext>
            </p:extLst>
          </p:nvPr>
        </p:nvGraphicFramePr>
        <p:xfrm>
          <a:off x="228600" y="228598"/>
          <a:ext cx="8610600" cy="640080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437744"/>
                <a:gridCol w="2172856"/>
              </a:tblGrid>
              <a:tr h="376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TEACHER-YEAR CHARACTERISTICS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Mean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6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Experience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6.03 (5.84)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6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Proportion Stayers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0.82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6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Proportion Movers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6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2000" dirty="0">
                          <a:effectLst/>
                        </a:rPr>
                        <a:t>Proportion First Years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2000" dirty="0">
                          <a:effectLst/>
                        </a:rPr>
                        <a:t>0.12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6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Proportion Unknown Status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651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Observations (Teacher-Year)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24917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6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6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GRADE-BY-SCHL-BY-YEAR </a:t>
                      </a:r>
                      <a:r>
                        <a:rPr lang="en-US" sz="2000" dirty="0">
                          <a:effectLst/>
                        </a:rPr>
                        <a:t>CHARACTERISTICS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Mean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6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Teachers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5.95 (2.83)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6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Turnover Rate (Lagged Attrition)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0.20 (0.12)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6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Zero Lagged Attrition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0.37 (0.27)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6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 Lagged Attrition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0.02 (0.07)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6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Turnover Rate (Proportion New to School)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0.21 (0.13)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6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Zero New to School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0.36 (0.26)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6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 New to School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0.03 (0.09)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651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Observations (School-Grade)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1395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56790" y="1"/>
            <a:ext cx="487210" cy="533400"/>
          </a:xfrm>
          <a:prstGeom prst="rect">
            <a:avLst/>
          </a:prstGeom>
        </p:spPr>
      </p:pic>
      <p:pic>
        <p:nvPicPr>
          <p:cNvPr id="5" name="Picture 4" descr="A_AIR_Horizontal_RG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6610915"/>
            <a:ext cx="2362199" cy="2470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8055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6240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average effect of teacher turnover on student achievement?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_AIR_Horizontal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05593"/>
            <a:ext cx="3369117" cy="352407"/>
          </a:xfrm>
          <a:prstGeom prst="rect">
            <a:avLst/>
          </a:prstGeom>
        </p:spPr>
      </p:pic>
      <p:pic>
        <p:nvPicPr>
          <p:cNvPr id="6" name="Picture 5" descr="small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14025" y="0"/>
            <a:ext cx="529975" cy="5802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8974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Table 2: Effects of Teacher Turnover, Using School-By-Grade Fixed Effects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11770571"/>
              </p:ext>
            </p:extLst>
          </p:nvPr>
        </p:nvGraphicFramePr>
        <p:xfrm>
          <a:off x="152400" y="1066800"/>
          <a:ext cx="8763000" cy="556762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35686"/>
                <a:gridCol w="3817314"/>
                <a:gridCol w="1828800"/>
                <a:gridCol w="1981200"/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Test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Turnover Measure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Model 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Model 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660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Math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Proportion New To School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-0.0709***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-0.0640***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49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(0.010)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(0.010)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62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Lagged Attrition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-0.0613***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-0.0590***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13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(0.010)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(0.010)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01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14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ELA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Proportion New To School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-0.0613***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-0.0511***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65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(0.010)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(0.010)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1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Lagged Attrition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-0.0294**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-0.0296**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66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(0.010)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(0.010)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55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30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School-By-Grade Fixed Effects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x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x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8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Year Indicators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x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x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32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Controls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x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4025" y="0"/>
            <a:ext cx="529975" cy="580219"/>
          </a:xfrm>
          <a:prstGeom prst="rect">
            <a:avLst/>
          </a:prstGeom>
        </p:spPr>
      </p:pic>
      <p:pic>
        <p:nvPicPr>
          <p:cNvPr id="6" name="Picture 5" descr="A_AIR_Horizontal_RG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6610915"/>
            <a:ext cx="2362199" cy="2470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8911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Table 4: Effects of Teacher Turnover, Using School-By-Year Fixed Effects 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11932348"/>
              </p:ext>
            </p:extLst>
          </p:nvPr>
        </p:nvGraphicFramePr>
        <p:xfrm>
          <a:off x="228600" y="1295403"/>
          <a:ext cx="8534400" cy="546811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06059"/>
                <a:gridCol w="4007755"/>
                <a:gridCol w="1710293"/>
                <a:gridCol w="1710293"/>
              </a:tblGrid>
              <a:tr h="3701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Test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Turnover Measure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Model 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Model 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1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Math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Proportion New To School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-0.0704***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-0.0682***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(0.012)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(0.012)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Lagged Attrition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-0.0544***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-0.0559***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(0.012)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(0.012)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ELA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Proportion New To School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-0.0723***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-0.0713***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(0.013)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(0.013)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Lagged Attrition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-0.0359**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-0.0387**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(0.013)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(0.013)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School-By-Year Fixed Effects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Grade Indicators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Student, Class, School Controls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7086600" y="1676400"/>
            <a:ext cx="1676400" cy="175260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086600" y="3352800"/>
            <a:ext cx="1676400" cy="175260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4025" y="0"/>
            <a:ext cx="529975" cy="580219"/>
          </a:xfrm>
          <a:prstGeom prst="rect">
            <a:avLst/>
          </a:prstGeom>
        </p:spPr>
      </p:pic>
      <p:pic>
        <p:nvPicPr>
          <p:cNvPr id="9" name="Picture 8" descr="A_AIR_Horizontal_RG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6610915"/>
            <a:ext cx="2362199" cy="2470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2069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Table 6: Estimates by Quartile of Turnover  </a:t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(Q4 0.03 worse than Q1)</a:t>
            </a:r>
            <a:endParaRPr lang="en-US" sz="3200" dirty="0">
              <a:solidFill>
                <a:srgbClr val="0070C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51971507"/>
              </p:ext>
            </p:extLst>
          </p:nvPr>
        </p:nvGraphicFramePr>
        <p:xfrm>
          <a:off x="152400" y="1066800"/>
          <a:ext cx="8763000" cy="553821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728384"/>
                <a:gridCol w="2017308"/>
                <a:gridCol w="2017308"/>
              </a:tblGrid>
              <a:tr h="2593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Turnover Measure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Model 1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Model 2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93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Lagged Attrition Q2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0.0036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-0.0128*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93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Lagged Attrition Q3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-0.0167**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-0.0199***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3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Lagged Attrition Q4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-0.0294***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-0.0296***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3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3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Turnover Measure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Model 1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Model 2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3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New to Grade-by-School Q2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-0.0088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-0.0055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3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New to Grade-by-School Q3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-0.0192**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-0.0145**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3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New to Grade-by-School Q4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-0.0309***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-0.0336***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3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3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Student, Class, School Controls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3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School-by-Year Fixed Effects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3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Grade Indicators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3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School-by-Grade Fixed Effects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3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Year Indicators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4876800" y="2209800"/>
            <a:ext cx="4038600" cy="38100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876800" y="4038600"/>
            <a:ext cx="4038600" cy="38100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4025" y="0"/>
            <a:ext cx="529975" cy="580219"/>
          </a:xfrm>
          <a:prstGeom prst="rect">
            <a:avLst/>
          </a:prstGeom>
        </p:spPr>
      </p:pic>
      <p:pic>
        <p:nvPicPr>
          <p:cNvPr id="9" name="Picture 8" descr="A_AIR_Horizontal_RG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6610915"/>
            <a:ext cx="2362199" cy="2470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195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the Affect differ across Schools?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_AIR_Horizontal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05593"/>
            <a:ext cx="3369117" cy="352407"/>
          </a:xfrm>
          <a:prstGeom prst="rect">
            <a:avLst/>
          </a:prstGeom>
        </p:spPr>
      </p:pic>
      <p:pic>
        <p:nvPicPr>
          <p:cNvPr id="6" name="Picture 5" descr="small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14025" y="0"/>
            <a:ext cx="529975" cy="5802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0783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Table 7b: Different Kinds of Schools (achievement and race), School-By-Year FEs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16023344"/>
              </p:ext>
            </p:extLst>
          </p:nvPr>
        </p:nvGraphicFramePr>
        <p:xfrm>
          <a:off x="304800" y="1371600"/>
          <a:ext cx="8534398" cy="53009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90285"/>
                <a:gridCol w="2860730"/>
                <a:gridCol w="1193110"/>
                <a:gridCol w="1220419"/>
                <a:gridCol w="1256263"/>
                <a:gridCol w="1213591"/>
              </a:tblGrid>
              <a:tr h="3592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Test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Turnover Measure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High Ach.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Low Ach.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High Black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Low Black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92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Math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Proportion New To School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-0.0514**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-0.0600***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-0.0589***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-0.0517**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(0.019)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(0.015)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(0.016)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(0.018)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Lagged Attrition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-0.0443*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-0.0999***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-0.0930***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-0.0431*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(0.018)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(0.015)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(0.015)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(0.018)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ELA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Proportion New To School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-0.0032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-0.0735***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-0.0557**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-0.0188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(0.020)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(0.016)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(0.017)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(0.019)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Lagged Attrition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-0.0317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-0.1164***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-0.1006***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-0.0366~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(0.020)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(0.016)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(0.018)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(0.019)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School-By-Year Fixed Effects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Grade Indicators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Student, Class, School Controls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886200" y="1371600"/>
            <a:ext cx="2514600" cy="358140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4025" y="0"/>
            <a:ext cx="529975" cy="580219"/>
          </a:xfrm>
          <a:prstGeom prst="rect">
            <a:avLst/>
          </a:prstGeom>
        </p:spPr>
      </p:pic>
      <p:pic>
        <p:nvPicPr>
          <p:cNvPr id="9" name="Picture 8" descr="A_AIR_Horizontal_RG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6610915"/>
            <a:ext cx="2362199" cy="2470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367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Table 8b: Different Kinds of Schools (age and size), Using School-By-Year Fixed Effects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95875451"/>
              </p:ext>
            </p:extLst>
          </p:nvPr>
        </p:nvGraphicFramePr>
        <p:xfrm>
          <a:off x="457200" y="1524009"/>
          <a:ext cx="8458201" cy="495299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95070"/>
                <a:gridCol w="2877480"/>
                <a:gridCol w="1101258"/>
                <a:gridCol w="1228131"/>
                <a:gridCol w="1228131"/>
                <a:gridCol w="1228131"/>
              </a:tblGrid>
              <a:tr h="3537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Test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Turnover Measure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New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Old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Small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Big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37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Math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Proportion New To School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-0.0368*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-0.0659***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-0.0547***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-0.0539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37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(0.017)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(0.019)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(0.014)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(0.038)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37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Lagged Attrition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-0.0407*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-0.0992***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-0.0425**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-0.1377***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37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(0.016)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(0.019)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(0.014)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(0.037)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37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37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ELA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Proportion New To School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-0.0386~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-0.0404**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-0.0241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-0.0951*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37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(0.023)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(0.015)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(0.015)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(0.038)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37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Lagged Attrition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-0.0568*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-0.0743***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-0.0503**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-0.0896*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37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(0.023)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(0.015)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(0.015)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(0.040)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37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37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School-By-Year Fixed Effects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37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Grade Indicators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37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Controls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4025" y="0"/>
            <a:ext cx="529975" cy="580219"/>
          </a:xfrm>
          <a:prstGeom prst="rect">
            <a:avLst/>
          </a:prstGeom>
        </p:spPr>
      </p:pic>
      <p:pic>
        <p:nvPicPr>
          <p:cNvPr id="8" name="Picture 7" descr="A_AIR_Horizontal_RG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6610915"/>
            <a:ext cx="2362199" cy="2470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2488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explains the relationship between teacher turnover and student achievement?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_AIR_Horizontal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05593"/>
            <a:ext cx="3369117" cy="352407"/>
          </a:xfrm>
          <a:prstGeom prst="rect">
            <a:avLst/>
          </a:prstGeom>
        </p:spPr>
      </p:pic>
      <p:pic>
        <p:nvPicPr>
          <p:cNvPr id="6" name="Picture 5" descr="small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14025" y="0"/>
            <a:ext cx="529975" cy="5802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309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explains the relationship between teacher turnover and student achievement?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Two potential mechanisms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teachers who replaced those who left were either more or less </a:t>
            </a:r>
            <a:r>
              <a:rPr lang="en-US" dirty="0" smtClean="0"/>
              <a:t>effective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turnover itself may cause a broader disruption that impacts all </a:t>
            </a:r>
            <a:r>
              <a:rPr lang="en-US" dirty="0" smtClean="0"/>
              <a:t>students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Approaches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Control for teachers’ average </a:t>
            </a:r>
            <a:r>
              <a:rPr lang="en-US" b="1" dirty="0"/>
              <a:t>prior value-added </a:t>
            </a:r>
            <a:r>
              <a:rPr lang="en-US" dirty="0"/>
              <a:t>to see whether the effect is driven by changes in the effectiveness of teachers leaving and entering grade level teams (</a:t>
            </a:r>
            <a:r>
              <a:rPr lang="en-US" b="1" dirty="0"/>
              <a:t>much reduced sample</a:t>
            </a:r>
            <a:r>
              <a:rPr lang="en-US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Add </a:t>
            </a:r>
            <a:r>
              <a:rPr lang="en-US" dirty="0"/>
              <a:t>teacher experience indictor variables to see whether any observed turnover effects are driven by changes in experience of the teachers;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Rerun analyses </a:t>
            </a:r>
            <a:r>
              <a:rPr lang="en-US" dirty="0"/>
              <a:t>but only for students who had teachers who were in the same grade-by-school group in the prior year (i.e. students of “stayers”). If there were no disruption effects, we should not see an effect of turnover for students in this group. </a:t>
            </a:r>
            <a:endParaRPr lang="en-US" dirty="0" smtClean="0"/>
          </a:p>
        </p:txBody>
      </p:sp>
      <p:pic>
        <p:nvPicPr>
          <p:cNvPr id="4" name="Picture 3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4025" y="0"/>
            <a:ext cx="529975" cy="580219"/>
          </a:xfrm>
          <a:prstGeom prst="rect">
            <a:avLst/>
          </a:prstGeom>
        </p:spPr>
      </p:pic>
      <p:pic>
        <p:nvPicPr>
          <p:cNvPr id="5" name="Picture 4" descr="A_AIR_Horizontal_RG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505593"/>
            <a:ext cx="3369117" cy="3524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041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772400" cy="1470025"/>
          </a:xfrm>
        </p:spPr>
        <p:txBody>
          <a:bodyPr/>
          <a:lstStyle/>
          <a:p>
            <a:r>
              <a:rPr lang="en-US" b="1" dirty="0"/>
              <a:t>How teacher turnover harms student achievement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81400"/>
            <a:ext cx="8001000" cy="2667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Matthew Ronfeldt, Hamp Lankford, </a:t>
            </a:r>
            <a:endParaRPr lang="en-US" dirty="0" smtClean="0"/>
          </a:p>
          <a:p>
            <a:r>
              <a:rPr lang="en-US" dirty="0" smtClean="0"/>
              <a:t>Susanna Loeb, and </a:t>
            </a:r>
            <a:r>
              <a:rPr lang="en-US" dirty="0"/>
              <a:t>Jim Wyckoff</a:t>
            </a:r>
          </a:p>
          <a:p>
            <a:endParaRPr lang="en-US" dirty="0" smtClean="0"/>
          </a:p>
          <a:p>
            <a:r>
              <a:rPr lang="en-US" dirty="0" smtClean="0"/>
              <a:t>January 27, 2012</a:t>
            </a:r>
          </a:p>
          <a:p>
            <a:r>
              <a:rPr lang="en-US" dirty="0" smtClean="0"/>
              <a:t>CALDER Research Conference</a:t>
            </a:r>
            <a:endParaRPr lang="en-US" dirty="0"/>
          </a:p>
        </p:txBody>
      </p:sp>
      <p:pic>
        <p:nvPicPr>
          <p:cNvPr id="4" name="Picture 3" descr="A_AIR_Horizontal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05593"/>
            <a:ext cx="3369117" cy="352407"/>
          </a:xfrm>
          <a:prstGeom prst="rect">
            <a:avLst/>
          </a:prstGeom>
        </p:spPr>
      </p:pic>
      <p:pic>
        <p:nvPicPr>
          <p:cNvPr id="5" name="Picture 4" descr="small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14025" y="0"/>
            <a:ext cx="529975" cy="5802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6786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TABLE 10b: Whether Prior VA Explains Effects of Teacher Turnover, School-by-Year Fixed Effects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06149894"/>
              </p:ext>
            </p:extLst>
          </p:nvPr>
        </p:nvGraphicFramePr>
        <p:xfrm>
          <a:off x="152400" y="1219200"/>
          <a:ext cx="8839200" cy="549269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81200"/>
                <a:gridCol w="1143000"/>
                <a:gridCol w="1219200"/>
                <a:gridCol w="1219200"/>
                <a:gridCol w="1257322"/>
                <a:gridCol w="1037929"/>
                <a:gridCol w="981349"/>
              </a:tblGrid>
              <a:tr h="338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Math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All Schools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Low Performing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High Performing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Lagged Attrition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-0.0406**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-0.0196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-0.0417*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-0.0286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-0.0392~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-0.0094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(0.0152)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(0.0130)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(0.0197)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(0.0180)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(0.0232)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(0.0190)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Proportion New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-0.0224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-0.0120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-0.0571**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-0.0347~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0.0016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0.0020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(0.0155)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(0.0134)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(0.0204)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(0.0188)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(0.0229)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(0.0189)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ELA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Lagged Attrition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-0.0150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-0.0090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-0.0431*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-0.0502*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0.0109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0.0329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(0.0161)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(0.0149)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(0.0207)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(0.0196)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(0.0243)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(0.0221)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Proportion New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-0.0433**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-0.0291~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-0.0984***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-0.0919***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0.0001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0.0229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(0.0167)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(0.0156)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(0.0220)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(0.0207)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(0.0241)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(0.0225)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School-by-Year </a:t>
                      </a:r>
                      <a:r>
                        <a:rPr lang="en-US" sz="1800" dirty="0" smtClean="0">
                          <a:effectLst/>
                        </a:rPr>
                        <a:t> FEs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Grade Indicators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All Controls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Average Prior </a:t>
                      </a:r>
                      <a:r>
                        <a:rPr lang="en-US" sz="1800" dirty="0" smtClean="0">
                          <a:effectLst/>
                        </a:rPr>
                        <a:t>VA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4495800" y="1219200"/>
            <a:ext cx="2514600" cy="396240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0600" y="0"/>
            <a:ext cx="529975" cy="580219"/>
          </a:xfrm>
          <a:prstGeom prst="rect">
            <a:avLst/>
          </a:prstGeom>
        </p:spPr>
      </p:pic>
      <p:pic>
        <p:nvPicPr>
          <p:cNvPr id="6" name="Picture 5" descr="A_AIR_Horizontal_RG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6610915"/>
            <a:ext cx="2362199" cy="2470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1919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Table 9b : Whether Teacher Experience and Migration Explains of Turnover Effects, School-by-Year FEs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19903157"/>
              </p:ext>
            </p:extLst>
          </p:nvPr>
        </p:nvGraphicFramePr>
        <p:xfrm>
          <a:off x="228600" y="1066800"/>
          <a:ext cx="8762999" cy="56083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46404"/>
                <a:gridCol w="3428086"/>
                <a:gridCol w="1463421"/>
                <a:gridCol w="1463421"/>
                <a:gridCol w="1461667"/>
              </a:tblGrid>
              <a:tr h="334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Test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Turnover Measure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Model 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Model 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Model 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4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Math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Proportion New To School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-0.0682***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-0.0333**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-0.0246*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(0.012)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(0.012)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(0.012)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Lagged Attrition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-0.0559***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-0.0439***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-0.0405***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(0.012)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(0.012)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(0.012)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ELA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Proportion New To School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-0.0713***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-0.0380**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-0.0322*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(0.013)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(0.013)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(0.013)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Lagged Attrition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-0.0387**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-0.0265*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-0.0204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(0.013)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(0.013)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(0.013)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School-By-Year Fixed Effects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Grade Indicators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Student, Class, School Controls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Experience Indicators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Mover Indicator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4025" y="29381"/>
            <a:ext cx="529975" cy="580219"/>
          </a:xfrm>
          <a:prstGeom prst="rect">
            <a:avLst/>
          </a:prstGeom>
        </p:spPr>
      </p:pic>
      <p:pic>
        <p:nvPicPr>
          <p:cNvPr id="7" name="Picture 6" descr="A_AIR_Horizontal_RG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6610915"/>
            <a:ext cx="2362199" cy="2470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64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TABLE 11a: Stayers, Movers, and Leavers in High and Low Achieving Schools (school-by-grade FEs)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624477"/>
              </p:ext>
            </p:extLst>
          </p:nvPr>
        </p:nvGraphicFramePr>
        <p:xfrm>
          <a:off x="152400" y="1905000"/>
          <a:ext cx="8991599" cy="42062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66800"/>
                <a:gridCol w="1413641"/>
                <a:gridCol w="1240221"/>
                <a:gridCol w="1472762"/>
                <a:gridCol w="387569"/>
                <a:gridCol w="1658007"/>
                <a:gridCol w="1752599"/>
              </a:tblGrid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MATH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ELA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</a:rPr>
                        <a:t>Hi Ach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dirty="0">
                          <a:effectLst/>
                        </a:rPr>
                        <a:t>Lo Ach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</a:rPr>
                        <a:t>Hi Ach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dirty="0">
                          <a:effectLst/>
                        </a:rPr>
                        <a:t>Lo Ach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Stayers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Lag Attrit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-0.0023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-0.0593***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0.0030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-0.0253~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(0.018)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(0.015)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(0.019)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(0.014)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Prop </a:t>
                      </a:r>
                      <a:r>
                        <a:rPr lang="en-US" sz="2400" dirty="0">
                          <a:effectLst/>
                        </a:rPr>
                        <a:t>New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0.0088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-0.0338*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0.0095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-0.0390**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(0.017)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(0.015)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(0.019)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(0.014)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4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Yrs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Lag Attrit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0.0059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0.0030</a:t>
                      </a:r>
                      <a:endParaRPr lang="en-US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0.0274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0.0383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(0.035)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(0.028)</a:t>
                      </a:r>
                      <a:endParaRPr lang="en-US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(0.034)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(0.030)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5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Prop New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0.0213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0.0228</a:t>
                      </a:r>
                      <a:endParaRPr lang="en-US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0.0516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-0.0068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(0.037)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(0.028)</a:t>
                      </a:r>
                      <a:endParaRPr lang="en-US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(0.036)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(0.028)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0600" y="0"/>
            <a:ext cx="529975" cy="580219"/>
          </a:xfrm>
          <a:prstGeom prst="rect">
            <a:avLst/>
          </a:prstGeom>
        </p:spPr>
      </p:pic>
      <p:pic>
        <p:nvPicPr>
          <p:cNvPr id="6" name="Picture 5" descr="A_AIR_Horizontal_RG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505593"/>
            <a:ext cx="3369117" cy="3524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723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Estimate overall negative effect of attrition</a:t>
            </a:r>
          </a:p>
          <a:p>
            <a:r>
              <a:rPr lang="en-US" dirty="0" smtClean="0"/>
              <a:t>Somewhat larger effect in lower performing schools</a:t>
            </a:r>
          </a:p>
          <a:p>
            <a:r>
              <a:rPr lang="en-US" dirty="0" smtClean="0"/>
              <a:t>Explained in part by the replacement of leaving teachers by teachers with less experience</a:t>
            </a:r>
          </a:p>
          <a:p>
            <a:r>
              <a:rPr lang="en-US" dirty="0" smtClean="0"/>
              <a:t>But even teachers who remain are negatively effected by attrition</a:t>
            </a:r>
          </a:p>
          <a:p>
            <a:r>
              <a:rPr lang="en-US" dirty="0" smtClean="0"/>
              <a:t>Caveat – measuring attrition at the grade level and thus do not capture any school-wide effects of turnover</a:t>
            </a:r>
            <a:endParaRPr lang="en-US" dirty="0"/>
          </a:p>
        </p:txBody>
      </p:sp>
      <p:pic>
        <p:nvPicPr>
          <p:cNvPr id="7" name="Picture 6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4025" y="0"/>
            <a:ext cx="529975" cy="580219"/>
          </a:xfrm>
          <a:prstGeom prst="rect">
            <a:avLst/>
          </a:prstGeom>
        </p:spPr>
      </p:pic>
      <p:pic>
        <p:nvPicPr>
          <p:cNvPr id="9" name="Picture 8" descr="A_AIR_Horizontal_RG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505593"/>
            <a:ext cx="3369117" cy="3524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785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001000" cy="2362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Picture 3" descr="A_AIR_Horizontal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05593"/>
            <a:ext cx="3369117" cy="352407"/>
          </a:xfrm>
          <a:prstGeom prst="rect">
            <a:avLst/>
          </a:prstGeom>
        </p:spPr>
      </p:pic>
      <p:pic>
        <p:nvPicPr>
          <p:cNvPr id="5" name="Picture 4" descr="small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14025" y="0"/>
            <a:ext cx="529975" cy="580219"/>
          </a:xfrm>
          <a:prstGeom prst="rect">
            <a:avLst/>
          </a:prstGeom>
        </p:spPr>
      </p:pic>
      <p:pic>
        <p:nvPicPr>
          <p:cNvPr id="6" name="Picture 5" descr="small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66425" y="152400"/>
            <a:ext cx="529975" cy="5802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5799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does matter who leaves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26208632"/>
              </p:ext>
            </p:extLst>
          </p:nvPr>
        </p:nvGraphicFramePr>
        <p:xfrm>
          <a:off x="457200" y="1676400"/>
          <a:ext cx="8534400" cy="4038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391197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Math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ELA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0539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School-grade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School-year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School-grade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School-year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79637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Math teachers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Math teachers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ELA teachers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ELA teachers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055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Lagged attrition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-0.063**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-0.039**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-0.031**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-0.023*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3916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Percent of leavers with low VA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0.043**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0.013*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0.043**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0.016**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5" name="Picture 4" descr="A_AIR_Horizontal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05593"/>
            <a:ext cx="3369117" cy="352407"/>
          </a:xfrm>
          <a:prstGeom prst="rect">
            <a:avLst/>
          </a:prstGeom>
        </p:spPr>
      </p:pic>
      <p:pic>
        <p:nvPicPr>
          <p:cNvPr id="6" name="Picture 5" descr="small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14025" y="0"/>
            <a:ext cx="529975" cy="5802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9144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Teacher turnover rates are high, particularly in schools serving low-income, non-white and low-achieving student </a:t>
            </a:r>
            <a:r>
              <a:rPr lang="en-US" dirty="0" smtClean="0"/>
              <a:t>populations</a:t>
            </a:r>
          </a:p>
          <a:p>
            <a:pPr lvl="1"/>
            <a:r>
              <a:rPr lang="en-US" dirty="0" smtClean="0"/>
              <a:t>NYC about 18% of teachers leave their school each year; 30-40 percent not uncommon. </a:t>
            </a:r>
          </a:p>
          <a:p>
            <a:r>
              <a:rPr lang="en-US" dirty="0" smtClean="0"/>
              <a:t>Turnover may harm students</a:t>
            </a:r>
          </a:p>
          <a:p>
            <a:pPr lvl="1"/>
            <a:r>
              <a:rPr lang="en-US" dirty="0" smtClean="0"/>
              <a:t>Transition confusion</a:t>
            </a:r>
          </a:p>
          <a:p>
            <a:pPr lvl="1"/>
            <a:r>
              <a:rPr lang="en-US" dirty="0" smtClean="0"/>
              <a:t>Institutional memory loss</a:t>
            </a:r>
          </a:p>
          <a:p>
            <a:pPr lvl="1"/>
            <a:r>
              <a:rPr lang="en-US" dirty="0" smtClean="0"/>
              <a:t>Hiring and mentoring costs</a:t>
            </a:r>
          </a:p>
          <a:p>
            <a:r>
              <a:rPr lang="en-US" dirty="0" smtClean="0"/>
              <a:t>But it may not</a:t>
            </a:r>
          </a:p>
          <a:p>
            <a:pPr lvl="1"/>
            <a:r>
              <a:rPr lang="en-US" dirty="0" smtClean="0"/>
              <a:t>If poor teachers leave</a:t>
            </a:r>
          </a:p>
          <a:p>
            <a:pPr lvl="1"/>
            <a:r>
              <a:rPr lang="en-US" dirty="0" smtClean="0"/>
              <a:t>Infusion of new ideas</a:t>
            </a:r>
          </a:p>
          <a:p>
            <a:r>
              <a:rPr lang="en-US" dirty="0" smtClean="0"/>
              <a:t>Surprisingly, no direct evidence on the effect</a:t>
            </a:r>
            <a:endParaRPr lang="en-US" dirty="0"/>
          </a:p>
        </p:txBody>
      </p:sp>
      <p:pic>
        <p:nvPicPr>
          <p:cNvPr id="4" name="Picture 3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4025" y="0"/>
            <a:ext cx="529975" cy="580219"/>
          </a:xfrm>
          <a:prstGeom prst="rect">
            <a:avLst/>
          </a:prstGeom>
        </p:spPr>
      </p:pic>
      <p:pic>
        <p:nvPicPr>
          <p:cNvPr id="5" name="Picture 4" descr="A_AIR_Horizontal_RG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505593"/>
            <a:ext cx="3369117" cy="3524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6013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/>
          </a:bodyPr>
          <a:lstStyle/>
          <a:p>
            <a:r>
              <a:rPr lang="en-US" dirty="0"/>
              <a:t>What is the average effect of teacher turnover on student achievement? </a:t>
            </a:r>
            <a:endParaRPr lang="en-US" dirty="0" smtClean="0"/>
          </a:p>
          <a:p>
            <a:r>
              <a:rPr lang="en-US" dirty="0" smtClean="0"/>
              <a:t>Are the effects different for different kinds of schools? </a:t>
            </a:r>
          </a:p>
          <a:p>
            <a:r>
              <a:rPr lang="en-US" dirty="0" smtClean="0"/>
              <a:t>What </a:t>
            </a:r>
            <a:r>
              <a:rPr lang="en-US" dirty="0"/>
              <a:t>explains the relationship between teacher turnover and student achievement</a:t>
            </a:r>
            <a:r>
              <a:rPr lang="en-US" dirty="0" smtClean="0"/>
              <a:t>?</a:t>
            </a:r>
          </a:p>
          <a:p>
            <a:r>
              <a:rPr lang="en-US" dirty="0" smtClean="0"/>
              <a:t>Are the effects different for depending on who leaves?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_AIR_Horizontal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05593"/>
            <a:ext cx="3369117" cy="352407"/>
          </a:xfrm>
          <a:prstGeom prst="rect">
            <a:avLst/>
          </a:prstGeom>
        </p:spPr>
      </p:pic>
      <p:pic>
        <p:nvPicPr>
          <p:cNvPr id="6" name="Picture 5" descr="small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14025" y="0"/>
            <a:ext cx="529975" cy="5802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9199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What is the average effect of teacher turnover on student achievement?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Typically measured at the school level</a:t>
            </a:r>
          </a:p>
          <a:p>
            <a:pPr lvl="1"/>
            <a:r>
              <a:rPr lang="en-US" dirty="0" smtClean="0"/>
              <a:t>Attributes that simultaneously lead to turnover and influence achievement, e.g., principal</a:t>
            </a:r>
          </a:p>
          <a:p>
            <a:r>
              <a:rPr lang="en-US" dirty="0" smtClean="0"/>
              <a:t>Here we use grade level turnover</a:t>
            </a:r>
          </a:p>
          <a:p>
            <a:pPr lvl="1"/>
            <a:r>
              <a:rPr lang="en-US" dirty="0" smtClean="0"/>
              <a:t>Turnover in one grade might not affect educational experiences for students in other grades</a:t>
            </a:r>
          </a:p>
          <a:p>
            <a:pPr lvl="1"/>
            <a:r>
              <a:rPr lang="en-US" dirty="0" smtClean="0"/>
              <a:t>Easier to account for unmeasured factors affecting both turnover and achievement if we look at grade-by-year level turnover</a:t>
            </a:r>
          </a:p>
          <a:p>
            <a:r>
              <a:rPr lang="en-US" dirty="0" smtClean="0"/>
              <a:t>Allows to identification strategies</a:t>
            </a:r>
          </a:p>
          <a:p>
            <a:pPr lvl="1"/>
            <a:r>
              <a:rPr lang="en-US" dirty="0" smtClean="0"/>
              <a:t>School by grade and year fixed effects</a:t>
            </a:r>
          </a:p>
          <a:p>
            <a:pPr lvl="1"/>
            <a:r>
              <a:rPr lang="en-US" dirty="0" smtClean="0"/>
              <a:t>School by year and grade fixed effects</a:t>
            </a:r>
          </a:p>
          <a:p>
            <a:endParaRPr lang="en-US" dirty="0"/>
          </a:p>
        </p:txBody>
      </p:sp>
      <p:pic>
        <p:nvPicPr>
          <p:cNvPr id="5" name="Picture 4" descr="A_AIR_Horizontal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05593"/>
            <a:ext cx="3369117" cy="352407"/>
          </a:xfrm>
          <a:prstGeom prst="rect">
            <a:avLst/>
          </a:prstGeom>
        </p:spPr>
      </p:pic>
      <p:pic>
        <p:nvPicPr>
          <p:cNvPr id="6" name="Picture 5" descr="small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14025" y="0"/>
            <a:ext cx="529975" cy="5802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40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School by grade and year fixed effects</a:t>
            </a:r>
          </a:p>
          <a:p>
            <a:pPr marL="0" indent="0">
              <a:buNone/>
            </a:pPr>
            <a:r>
              <a:rPr lang="en-US" sz="2400" i="1" dirty="0"/>
              <a:t>A</a:t>
            </a:r>
            <a:r>
              <a:rPr lang="en-US" sz="2400" i="1" baseline="-25000" dirty="0"/>
              <a:t>itgsy</a:t>
            </a:r>
            <a:r>
              <a:rPr lang="en-US" sz="2400" i="1" dirty="0"/>
              <a:t> = β</a:t>
            </a:r>
            <a:r>
              <a:rPr lang="en-US" sz="2400" i="1" baseline="-25000" dirty="0"/>
              <a:t>0</a:t>
            </a:r>
            <a:r>
              <a:rPr lang="en-US" sz="2400" i="1" dirty="0"/>
              <a:t> + </a:t>
            </a:r>
            <a:r>
              <a:rPr lang="en-US" sz="2400" i="1" dirty="0" smtClean="0"/>
              <a:t>β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itgs(y-1 )</a:t>
            </a:r>
            <a:r>
              <a:rPr lang="en-US" sz="2400" i="1" dirty="0" smtClean="0"/>
              <a:t> </a:t>
            </a:r>
            <a:r>
              <a:rPr lang="en-US" sz="2400" i="1" dirty="0"/>
              <a:t>+ β</a:t>
            </a:r>
            <a:r>
              <a:rPr lang="en-US" sz="2400" i="1" baseline="-25000" dirty="0"/>
              <a:t>2</a:t>
            </a:r>
            <a:r>
              <a:rPr lang="en-US" sz="2400" i="1" dirty="0"/>
              <a:t>OtherA</a:t>
            </a:r>
            <a:r>
              <a:rPr lang="en-US" sz="2400" i="1" baseline="-25000" dirty="0"/>
              <a:t>itgs(y-1) </a:t>
            </a:r>
            <a:r>
              <a:rPr lang="en-US" sz="2400" i="1" dirty="0"/>
              <a:t>+ β</a:t>
            </a:r>
            <a:r>
              <a:rPr lang="en-US" sz="2400" i="1" baseline="-25000" dirty="0"/>
              <a:t>3</a:t>
            </a:r>
            <a:r>
              <a:rPr lang="en-US" sz="2400" i="1" dirty="0"/>
              <a:t>Χ</a:t>
            </a:r>
            <a:r>
              <a:rPr lang="en-US" sz="2400" i="1" baseline="-25000" dirty="0"/>
              <a:t>itgsy</a:t>
            </a:r>
            <a:r>
              <a:rPr lang="en-US" sz="2400" i="1" dirty="0"/>
              <a:t> + β</a:t>
            </a:r>
            <a:r>
              <a:rPr lang="en-US" sz="2400" i="1" baseline="-25000" dirty="0"/>
              <a:t>4</a:t>
            </a:r>
            <a:r>
              <a:rPr lang="en-US" sz="2400" i="1" dirty="0"/>
              <a:t>C</a:t>
            </a:r>
            <a:r>
              <a:rPr lang="en-US" sz="2400" i="1" baseline="-25000" dirty="0"/>
              <a:t>tgsy</a:t>
            </a:r>
            <a:r>
              <a:rPr lang="en-US" sz="2400" i="1" dirty="0"/>
              <a:t> + β</a:t>
            </a:r>
            <a:r>
              <a:rPr lang="en-US" sz="2400" i="1" baseline="-25000" dirty="0"/>
              <a:t>5</a:t>
            </a:r>
            <a:r>
              <a:rPr lang="en-US" sz="2400" i="1" dirty="0"/>
              <a:t>S</a:t>
            </a:r>
            <a:r>
              <a:rPr lang="en-US" sz="2400" i="1" baseline="-25000" dirty="0"/>
              <a:t>sy</a:t>
            </a:r>
            <a:r>
              <a:rPr lang="en-US" sz="2400" i="1" dirty="0"/>
              <a:t> +ϕ</a:t>
            </a:r>
            <a:r>
              <a:rPr lang="en-US" sz="2400" i="1" baseline="-25000" dirty="0"/>
              <a:t>y</a:t>
            </a:r>
            <a:r>
              <a:rPr lang="en-US" sz="2400" i="1" dirty="0"/>
              <a:t> + ν</a:t>
            </a:r>
            <a:r>
              <a:rPr lang="en-US" sz="2400" i="1" baseline="-25000" dirty="0"/>
              <a:t>gs</a:t>
            </a:r>
            <a:r>
              <a:rPr lang="en-US" sz="2400" i="1" dirty="0"/>
              <a:t> + β</a:t>
            </a:r>
            <a:r>
              <a:rPr lang="en-US" sz="2400" i="1" baseline="-25000" dirty="0"/>
              <a:t>6</a:t>
            </a:r>
            <a:r>
              <a:rPr lang="en-US" sz="2400" i="1" dirty="0"/>
              <a:t>T</a:t>
            </a:r>
            <a:r>
              <a:rPr lang="en-US" sz="2400" i="1" baseline="-25000" dirty="0"/>
              <a:t>gsy</a:t>
            </a:r>
            <a:r>
              <a:rPr lang="en-US" sz="2400" i="1" dirty="0"/>
              <a:t> + </a:t>
            </a:r>
            <a:r>
              <a:rPr lang="en-US" sz="2400" i="1" dirty="0" smtClean="0"/>
              <a:t>ε</a:t>
            </a:r>
            <a:r>
              <a:rPr lang="en-US" sz="2400" i="1" baseline="-25000" dirty="0" smtClean="0"/>
              <a:t>itgsy</a:t>
            </a:r>
            <a:endParaRPr lang="en-US" sz="2400" dirty="0" smtClean="0"/>
          </a:p>
          <a:p>
            <a:pPr lvl="1"/>
            <a:r>
              <a:rPr lang="en-US" sz="2000" dirty="0" smtClean="0"/>
              <a:t>Compares a given grade within a school to that same grade in other years</a:t>
            </a:r>
          </a:p>
          <a:p>
            <a:r>
              <a:rPr lang="en-US" sz="2400" dirty="0" smtClean="0"/>
              <a:t>School by year and grade fixed effects:  substitute</a:t>
            </a:r>
            <a:r>
              <a:rPr lang="en-US" sz="2400" i="1" dirty="0" smtClean="0"/>
              <a:t> ν</a:t>
            </a:r>
            <a:r>
              <a:rPr lang="en-US" sz="2400" i="1" baseline="-25000" dirty="0" smtClean="0"/>
              <a:t>sy </a:t>
            </a:r>
            <a:r>
              <a:rPr lang="en-US" sz="2400" dirty="0" smtClean="0"/>
              <a:t> for </a:t>
            </a:r>
            <a:r>
              <a:rPr lang="en-US" sz="2400" i="1" dirty="0" smtClean="0"/>
              <a:t>ν</a:t>
            </a:r>
            <a:r>
              <a:rPr lang="en-US" sz="2400" i="1" baseline="-25000" dirty="0" smtClean="0"/>
              <a:t>gs</a:t>
            </a:r>
            <a:endParaRPr lang="en-US" sz="2400" dirty="0" smtClean="0"/>
          </a:p>
          <a:p>
            <a:pPr lvl="1"/>
            <a:r>
              <a:rPr lang="en-US" sz="2000" dirty="0" smtClean="0"/>
              <a:t>Compares a given grade within a school to other grades in that same school in same year</a:t>
            </a:r>
            <a:endParaRPr lang="en-US" sz="2400" dirty="0" smtClean="0"/>
          </a:p>
          <a:p>
            <a:r>
              <a:rPr lang="en-US" sz="2400" dirty="0" smtClean="0"/>
              <a:t>Consider principal turnover or other school-level shock causing turnover:</a:t>
            </a:r>
          </a:p>
          <a:p>
            <a:pPr lvl="1"/>
            <a:r>
              <a:rPr lang="en-US" sz="2000" dirty="0" smtClean="0"/>
              <a:t>Negative effect of shock would probably be the prior year</a:t>
            </a:r>
          </a:p>
          <a:p>
            <a:pPr lvl="1"/>
            <a:r>
              <a:rPr lang="en-US" sz="2000" dirty="0" smtClean="0"/>
              <a:t>Plus school by year effects should adjust for this (not school by grade)</a:t>
            </a:r>
          </a:p>
          <a:p>
            <a:r>
              <a:rPr lang="en-US" sz="2400" dirty="0" smtClean="0"/>
              <a:t>Consider teacher conflict in a given grade causing turnover </a:t>
            </a:r>
          </a:p>
          <a:p>
            <a:pPr lvl="1"/>
            <a:r>
              <a:rPr lang="en-US" sz="2000" dirty="0" smtClean="0"/>
              <a:t>Negative effect of shock would probably be the prior year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chool by grade effects should adjust for long-run within grade conflict</a:t>
            </a:r>
          </a:p>
          <a:p>
            <a:r>
              <a:rPr lang="en-US" sz="2400" dirty="0" smtClean="0"/>
              <a:t>Consider teacher attrition because know next year will be bad.</a:t>
            </a:r>
          </a:p>
          <a:p>
            <a:pPr lvl="1"/>
            <a:r>
              <a:rPr lang="en-US" sz="2000" dirty="0" smtClean="0"/>
              <a:t>Don’t adjust for this, except if whole school will be bad</a:t>
            </a:r>
          </a:p>
        </p:txBody>
      </p:sp>
      <p:pic>
        <p:nvPicPr>
          <p:cNvPr id="5" name="Picture 4" descr="A_AIR_Horizontal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05593"/>
            <a:ext cx="3369117" cy="352407"/>
          </a:xfrm>
          <a:prstGeom prst="rect">
            <a:avLst/>
          </a:prstGeom>
        </p:spPr>
      </p:pic>
      <p:pic>
        <p:nvPicPr>
          <p:cNvPr id="6" name="Picture 5" descr="small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10600" y="0"/>
            <a:ext cx="529975" cy="5802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6451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York City Department of Education and the New York State Education Department</a:t>
            </a:r>
            <a:r>
              <a:rPr lang="en-US" dirty="0" smtClean="0"/>
              <a:t>.</a:t>
            </a:r>
          </a:p>
          <a:p>
            <a:r>
              <a:rPr lang="en-US" dirty="0"/>
              <a:t>625,000 observations of 4</a:t>
            </a:r>
            <a:r>
              <a:rPr lang="en-US" baseline="30000" dirty="0"/>
              <a:t>th</a:t>
            </a:r>
            <a:r>
              <a:rPr lang="en-US" dirty="0"/>
              <a:t> and 5</a:t>
            </a:r>
            <a:r>
              <a:rPr lang="en-US" baseline="30000" dirty="0"/>
              <a:t>th</a:t>
            </a:r>
            <a:r>
              <a:rPr lang="en-US" dirty="0"/>
              <a:t> grade </a:t>
            </a:r>
            <a:r>
              <a:rPr lang="en-US" dirty="0" smtClean="0"/>
              <a:t>students</a:t>
            </a:r>
          </a:p>
          <a:p>
            <a:r>
              <a:rPr lang="en-US" dirty="0"/>
              <a:t>five academic years (2000-2002; 2004-2007</a:t>
            </a:r>
            <a:r>
              <a:rPr lang="en-US" dirty="0" smtClean="0"/>
              <a:t>)</a:t>
            </a:r>
          </a:p>
          <a:p>
            <a:r>
              <a:rPr lang="en-US" dirty="0"/>
              <a:t>link student test scores in math and ELA to student, class, school, and teacher characteristics</a:t>
            </a:r>
          </a:p>
        </p:txBody>
      </p:sp>
      <p:pic>
        <p:nvPicPr>
          <p:cNvPr id="5" name="Picture 4" descr="A_AIR_Horizontal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05593"/>
            <a:ext cx="3369117" cy="352407"/>
          </a:xfrm>
          <a:prstGeom prst="rect">
            <a:avLst/>
          </a:prstGeom>
        </p:spPr>
      </p:pic>
      <p:pic>
        <p:nvPicPr>
          <p:cNvPr id="6" name="Picture 5" descr="small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14025" y="0"/>
            <a:ext cx="529975" cy="5802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937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measuring school-by-grade level turnover in each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“lagged attrition” -- defines turnover as the proportion </a:t>
            </a:r>
            <a:r>
              <a:rPr lang="en-US" dirty="0" smtClean="0"/>
              <a:t>of </a:t>
            </a:r>
            <a:r>
              <a:rPr lang="en-US" dirty="0"/>
              <a:t>teachers in a given grade level in year t-1 who left the school by year t</a:t>
            </a:r>
            <a:r>
              <a:rPr lang="en-US" dirty="0" smtClean="0"/>
              <a:t>.</a:t>
            </a:r>
          </a:p>
          <a:p>
            <a:r>
              <a:rPr lang="en-US" dirty="0"/>
              <a:t>“proportion new” -- defines turnover as the proportion of teachers in a given grade level who are new (movers or first year teachers) to the school in year t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Note that we are not including movement within the school to another grade as turnover (unless the teacher is replaced by a new teacher)</a:t>
            </a:r>
            <a:endParaRPr lang="en-US" dirty="0"/>
          </a:p>
        </p:txBody>
      </p:sp>
      <p:pic>
        <p:nvPicPr>
          <p:cNvPr id="5" name="Picture 4" descr="A_AIR_Horizontal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05593"/>
            <a:ext cx="3369117" cy="352407"/>
          </a:xfrm>
          <a:prstGeom prst="rect">
            <a:avLst/>
          </a:prstGeom>
        </p:spPr>
      </p:pic>
      <p:pic>
        <p:nvPicPr>
          <p:cNvPr id="6" name="Picture 5" descr="small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14025" y="0"/>
            <a:ext cx="529975" cy="5802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3621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TABLE 3: Examining Measures of Turnover in Growth, Decline, and Constant Years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48798572"/>
              </p:ext>
            </p:extLst>
          </p:nvPr>
        </p:nvGraphicFramePr>
        <p:xfrm>
          <a:off x="304800" y="1351614"/>
          <a:ext cx="8610599" cy="531487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016898"/>
                <a:gridCol w="2128813"/>
                <a:gridCol w="2232444"/>
                <a:gridCol w="2232444"/>
              </a:tblGrid>
              <a:tr h="1529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Hypothetical: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Grade 4 in School 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Example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Turnover Rate Using Lagged Attrition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(# who left in 04-05) /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(total # in 04-05)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Turnover Rate Using Proportion New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(# new in 05-06) /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(total # in 05-06)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12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Growth: Increase in Number of Teachers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2004-05: 6 teachers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2005-2006: 7 teachers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(6 stayers, 1 mover)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Turnover Rate = 0/6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Turnover Rate =0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Turnover Rate = 1/7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Turnover Rate = 0.14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712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Decline: Decrease in Number of Teachers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2004-05: 7 teachers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2005-2006: 6 teachers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(6 stayers)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Turnover Rate = 1/7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Turnover Rate = 0.14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Turnover Rate = 0/6 Turnover Rate = 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471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Constant: Number of Teachers is Constant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2004-05: 6 teachers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2005-2006: 6 teachers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(5 stayers, 1 mover)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Turnover Rate = 1/6 Turnover Rate = 0.17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Turnover Rate = 1/6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Turnover Rate = 0.17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04800" y="2895600"/>
            <a:ext cx="8610600" cy="121920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small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4025" y="0"/>
            <a:ext cx="529975" cy="580219"/>
          </a:xfrm>
          <a:prstGeom prst="rect">
            <a:avLst/>
          </a:prstGeom>
        </p:spPr>
      </p:pic>
      <p:pic>
        <p:nvPicPr>
          <p:cNvPr id="8" name="Picture 7" descr="A_AIR_Horizontal_RG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6610915"/>
            <a:ext cx="2362199" cy="2470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146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4030</TotalTime>
  <Words>2137</Words>
  <Application>Microsoft Office PowerPoint</Application>
  <PresentationFormat>On-screen Show (4:3)</PresentationFormat>
  <Paragraphs>764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How teacher turnover harms student achievement</vt:lpstr>
      <vt:lpstr>Motivation</vt:lpstr>
      <vt:lpstr>Research Questions</vt:lpstr>
      <vt:lpstr>What is the average effect of teacher turnover on student achievement? </vt:lpstr>
      <vt:lpstr>Slide 6</vt:lpstr>
      <vt:lpstr>Data</vt:lpstr>
      <vt:lpstr>measuring school-by-grade level turnover in each year</vt:lpstr>
      <vt:lpstr>TABLE 3: Examining Measures of Turnover in Growth, Decline, and Constant Years</vt:lpstr>
      <vt:lpstr>Slide 10</vt:lpstr>
      <vt:lpstr>What is the average effect of teacher turnover on student achievement?</vt:lpstr>
      <vt:lpstr>Table 2: Effects of Teacher Turnover, Using School-By-Grade Fixed Effects</vt:lpstr>
      <vt:lpstr>Table 4: Effects of Teacher Turnover, Using School-By-Year Fixed Effects </vt:lpstr>
      <vt:lpstr>Table 6: Estimates by Quartile of Turnover   (Q4 0.03 worse than Q1)</vt:lpstr>
      <vt:lpstr>How Does the Affect differ across Schools?</vt:lpstr>
      <vt:lpstr>Table 7b: Different Kinds of Schools (achievement and race), School-By-Year FEs</vt:lpstr>
      <vt:lpstr>Table 8b: Different Kinds of Schools (age and size), Using School-By-Year Fixed Effects</vt:lpstr>
      <vt:lpstr>What explains the relationship between teacher turnover and student achievement?</vt:lpstr>
      <vt:lpstr>What explains the relationship between teacher turnover and student achievement? </vt:lpstr>
      <vt:lpstr>TABLE 10b: Whether Prior VA Explains Effects of Teacher Turnover, School-by-Year Fixed Effects</vt:lpstr>
      <vt:lpstr>Table 9b : Whether Teacher Experience and Migration Explains of Turnover Effects, School-by-Year FEs</vt:lpstr>
      <vt:lpstr>TABLE 11a: Stayers, Movers, and Leavers in High and Low Achieving Schools (school-by-grade FEs)</vt:lpstr>
      <vt:lpstr>Summary</vt:lpstr>
      <vt:lpstr>Slide 24</vt:lpstr>
      <vt:lpstr>It does matter who leaves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teacher turnover harms student achievement</dc:title>
  <dc:creator>sloeb</dc:creator>
  <cp:lastModifiedBy>vbrady</cp:lastModifiedBy>
  <cp:revision>45</cp:revision>
  <dcterms:created xsi:type="dcterms:W3CDTF">2011-10-01T04:01:46Z</dcterms:created>
  <dcterms:modified xsi:type="dcterms:W3CDTF">2012-01-24T23:08:40Z</dcterms:modified>
</cp:coreProperties>
</file>